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4" r:id="rId2"/>
    <p:sldId id="267" r:id="rId3"/>
    <p:sldId id="268" r:id="rId4"/>
    <p:sldId id="270" r:id="rId5"/>
    <p:sldId id="269" r:id="rId6"/>
    <p:sldId id="271" r:id="rId7"/>
    <p:sldId id="272" r:id="rId8"/>
    <p:sldId id="273" r:id="rId9"/>
    <p:sldId id="276" r:id="rId10"/>
    <p:sldId id="279" r:id="rId11"/>
    <p:sldId id="281" r:id="rId12"/>
    <p:sldId id="280" r:id="rId13"/>
    <p:sldId id="274" r:id="rId14"/>
    <p:sldId id="275" r:id="rId15"/>
    <p:sldId id="282" r:id="rId16"/>
    <p:sldId id="283" r:id="rId17"/>
    <p:sldId id="287" r:id="rId18"/>
    <p:sldId id="284" r:id="rId19"/>
    <p:sldId id="285" r:id="rId20"/>
    <p:sldId id="288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8257" autoAdjust="0"/>
  </p:normalViewPr>
  <p:slideViewPr>
    <p:cSldViewPr snapToGrid="0">
      <p:cViewPr varScale="1">
        <p:scale>
          <a:sx n="97" d="100"/>
          <a:sy n="97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DD6-4848-B72F-035C71404F7A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DD6-4848-B72F-035C71404F7A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DD6-4848-B72F-035C71404F7A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DD6-4848-B72F-035C71404F7A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DD6-4848-B72F-035C71404F7A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DD6-4848-B72F-035C71404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35-4358-ABDA-8D30B60B0FCC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35-4358-ABDA-8D30B60B0FCC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35-4358-ABDA-8D30B60B0FCC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35-4358-ABDA-8D30B60B0FCC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35-4358-ABDA-8D30B60B0FCC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D35-4358-ABDA-8D30B60B0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FA9-4F52-AA66-F274F449D7DC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A9-4F52-AA66-F274F449D7DC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FA9-4F52-AA66-F274F449D7DC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FA9-4F52-AA66-F274F449D7DC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9FA9-4F52-AA66-F274F449D7DC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FA9-4F52-AA66-F274F449D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1FA-4491-B772-791B38EA97CB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1FA-4491-B772-791B38EA97CB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1FA-4491-B772-791B38EA97CB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1FA-4491-B772-791B38EA97CB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1FA-4491-B772-791B38EA97CB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1FA-4491-B772-791B38EA97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882-420F-9A00-5DAC7752E016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882-420F-9A00-5DAC7752E016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882-420F-9A00-5DAC7752E016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882-420F-9A00-5DAC7752E016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882-420F-9A00-5DAC7752E016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882-420F-9A00-5DAC7752E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2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5C7-436D-B715-8A802A045044}"/>
              </c:ext>
            </c:extLst>
          </c:dPt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F8C-4251-818D-6EF4D7E4E097}"/>
              </c:ext>
            </c:extLst>
          </c:dPt>
          <c:dPt>
            <c:idx val="4"/>
            <c:marker>
              <c:symbol val="x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F8C-4251-818D-6EF4D7E4E097}"/>
              </c:ext>
            </c:extLst>
          </c:dPt>
          <c:dPt>
            <c:idx val="5"/>
            <c:marker>
              <c:symbol val="x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8C-4251-818D-6EF4D7E4E097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F8C-4251-818D-6EF4D7E4E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  <c:max val="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layout>
            <c:manualLayout>
              <c:xMode val="edge"/>
              <c:yMode val="edge"/>
              <c:x val="0.50767300962379702"/>
              <c:y val="0.829655730533683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  <c:max val="6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EAA-4B49-9DE4-BE53D3C57072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EAA-4B49-9DE4-BE53D3C57072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EAA-4B49-9DE4-BE53D3C57072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EAA-4B49-9DE4-BE53D3C57072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EAA-4B49-9DE4-BE53D3C57072}"/>
              </c:ext>
            </c:extLst>
          </c:dPt>
          <c:xVal>
            <c:numRef>
              <c:f>Sheet1!$A$2:$A$10</c:f>
              <c:numCache>
                <c:formatCode>General</c:formatCode>
                <c:ptCount val="9"/>
                <c:pt idx="0">
                  <c:v>0.51328436515574993</c:v>
                </c:pt>
                <c:pt idx="1">
                  <c:v>0.53209362655515557</c:v>
                </c:pt>
                <c:pt idx="2">
                  <c:v>0.40572962173851368</c:v>
                </c:pt>
                <c:pt idx="3">
                  <c:v>0.81220507252331731</c:v>
                </c:pt>
                <c:pt idx="4">
                  <c:v>1.82673428444099</c:v>
                </c:pt>
                <c:pt idx="5">
                  <c:v>1.5821891886749999</c:v>
                </c:pt>
                <c:pt idx="6">
                  <c:v>1.50787276992228</c:v>
                </c:pt>
                <c:pt idx="7">
                  <c:v>2.04692163249468</c:v>
                </c:pt>
                <c:pt idx="8">
                  <c:v>1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0.60643779521558439</c:v>
                </c:pt>
                <c:pt idx="1">
                  <c:v>0.89474098031129723</c:v>
                </c:pt>
                <c:pt idx="2">
                  <c:v>5.4246833848266007E-3</c:v>
                </c:pt>
                <c:pt idx="3">
                  <c:v>0.88560418748689307</c:v>
                </c:pt>
                <c:pt idx="4">
                  <c:v>1.79896018288128</c:v>
                </c:pt>
                <c:pt idx="5">
                  <c:v>2.6186099086302299</c:v>
                </c:pt>
                <c:pt idx="6">
                  <c:v>2.06558757617135</c:v>
                </c:pt>
                <c:pt idx="7">
                  <c:v>2.4650802355588399</c:v>
                </c:pt>
                <c:pt idx="8">
                  <c:v>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EAA-4B49-9DE4-BE53D3C57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6182F-FFE2-42EA-BF1B-ECF46602435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73B0B-F989-4223-BF74-B699E9C59F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9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5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6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0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73B0B-F989-4223-BF74-B699E9C59F9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6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AA4D-D18F-7997-13A8-E8A7BA6E0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42F90-9618-8230-D20E-50B7A7C92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474F4-C06F-D26E-FB06-0CBF7E9B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773B2-F7FE-5BEB-4493-B0FF6558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FCB5D-D6C2-67FB-65C2-A84F1336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3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F79-155B-49CB-9D5E-16ACB116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59803-D888-33DF-053B-10228F0F2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1B70-288C-3830-5169-489262D4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DB66-5A02-D1D8-146E-88782F50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3981E-7E8B-1883-A60D-60843EE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CEBCA4-368F-1806-C5FE-FC5FFF152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FF97B-FCC2-2FB5-B55A-FB2187A6D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E28D4-CBB9-58FF-86A9-BB3972FB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65762-734D-3275-1B75-EA2156AE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F33C-8AE8-458D-7828-185A0DA6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3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E1B4-8DA9-CB15-02EE-50447B02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CFEB-9EEA-4E06-5ABC-85807124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80-7CD1-1D2F-B71C-303124606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5454-2D7A-7DE0-3F4F-D4EBB62E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1278-AB2B-0E03-556C-372976B2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0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503E-D691-20C3-261F-A09C9060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BD04-9EEA-C048-0F95-FA82EB95E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12987-8994-E5AA-73A9-895CBF5F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E0ED-E1FB-613B-60B4-F48552B4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D0D9-320C-13DE-4649-C81DB08E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5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711B-D4D1-FFF6-C3E8-CAC2C503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8E7D-79D4-00DA-4858-CE0B68B50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4C6D8-6F3C-7781-9856-DB998903E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2B188-6B4E-E522-9523-5413ADC7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0CC7A-B803-33DF-6D9A-04A6AE08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C197E-C6EF-337A-CFAE-0CC77DAA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7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8AC0-E8F2-B353-F652-D10DB67A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3D2F-ABCE-CB63-C522-6259D184A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DBFC6-D22D-6B80-D5CB-37A5609DF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D8168-7E11-D6E5-74BD-4E85C07FA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0D399-423F-37D7-32FD-5DA343677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05254-6742-BC3A-055F-EA02E476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338D7-8EC4-9714-FB3B-EBF63E44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40C29-4655-9984-8B53-A7CA2A41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9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6346-3846-45DC-FACA-F8DEFEAA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A358-AA19-562A-A5E8-30A21737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D4CC4-F284-1186-FA31-2E1E0CED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69C-FD17-4D18-B608-FF54FB5C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9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ED377-E53E-C2F9-129A-18CD277E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40F5D-2AA5-1203-7845-924B35AB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D3E8B-D186-C4FF-F4F7-BA9C61E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6747-2A75-21DD-A6BA-59ECF4DD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FD65-8A57-FFE5-02BE-7186042A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E28D8-C2D2-1D2A-D5D6-AB623CDEC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23F8D-BF4E-DDCC-DCEB-987D9F2F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7CEE8-AD21-C46D-B74D-EE7BB86E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89856-AC0F-9AEE-FA0D-DB709384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4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3EE4-49D2-CD95-919F-111749EE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21869-5181-4890-0396-AA9D8E86B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B1298-8C87-7906-80E7-FABE323F7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11AF-2CEA-38FE-4AFA-107341C4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2C7D9-F291-AE3D-6F39-A6283A96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C823F-576E-EB34-C919-2EEEA678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6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41361-6F3C-80FA-041E-0A73F4DF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CFC2A-5B38-EFE7-AF9E-47BE460C3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E799C-E5E4-52B7-59CA-DFDB64DF2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2A6B2-716C-440A-9DBF-DCA59CBBFED6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D218-3BB2-5D99-BB28-E57E62C68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D18F-274A-2927-9810-74CE67EFE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6DFB-F424-428E-83C7-F98DA1F8E4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7" Type="http://schemas.openxmlformats.org/officeDocument/2006/relationships/image" Target="../media/image67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99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12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11. Support Vector 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7709-5F38-AFFF-262C-AB6EB901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D4A3153-99F3-B69D-F1FE-6A93E7484804}"/>
                  </a:ext>
                </a:extLst>
              </p:cNvPr>
              <p:cNvSpPr txBox="1"/>
              <p:nvPr/>
            </p:nvSpPr>
            <p:spPr>
              <a:xfrm>
                <a:off x="2674721" y="1677338"/>
                <a:ext cx="1562761" cy="84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D4A3153-99F3-B69D-F1FE-6A93E748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21" y="1677338"/>
                <a:ext cx="1562761" cy="841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B5B06D3-7137-0770-1B3E-FEE9845B468A}"/>
                  </a:ext>
                </a:extLst>
              </p:cNvPr>
              <p:cNvSpPr txBox="1"/>
              <p:nvPr/>
            </p:nvSpPr>
            <p:spPr>
              <a:xfrm>
                <a:off x="2152650" y="2503687"/>
                <a:ext cx="4041451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1−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B5B06D3-7137-0770-1B3E-FEE9845B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2503687"/>
                <a:ext cx="4041451" cy="5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6F60CEBF-9C7F-82B6-99D5-9B4CE3F93F30}"/>
                  </a:ext>
                </a:extLst>
              </p:cNvPr>
              <p:cNvSpPr txBox="1"/>
              <p:nvPr/>
            </p:nvSpPr>
            <p:spPr>
              <a:xfrm>
                <a:off x="7524750" y="1824149"/>
                <a:ext cx="2720463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6F60CEBF-9C7F-82B6-99D5-9B4CE3F9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1824149"/>
                <a:ext cx="2720463" cy="601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CD9D9DF5-68C1-E31E-44DC-57EEEE4ECAC7}"/>
                  </a:ext>
                </a:extLst>
              </p:cNvPr>
              <p:cNvSpPr txBox="1"/>
              <p:nvPr/>
            </p:nvSpPr>
            <p:spPr>
              <a:xfrm>
                <a:off x="6888294" y="2535113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CD9D9DF5-68C1-E31E-44DC-57EEEE4E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294" y="2535113"/>
                <a:ext cx="1950908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C6023B10-55C2-4B4A-894E-E23D61EA2A52}"/>
              </a:ext>
            </a:extLst>
          </p:cNvPr>
          <p:cNvSpPr/>
          <p:nvPr/>
        </p:nvSpPr>
        <p:spPr>
          <a:xfrm>
            <a:off x="4485132" y="1909862"/>
            <a:ext cx="3039618" cy="461665"/>
          </a:xfrm>
          <a:prstGeom prst="left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文字方塊 69">
            <a:extLst>
              <a:ext uri="{FF2B5EF4-FFF2-40B4-BE49-F238E27FC236}">
                <a16:creationId xmlns:a16="http://schemas.microsoft.com/office/drawing/2014/main" id="{DBBFE9D4-E70E-32DF-A887-79D2834DE1D1}"/>
              </a:ext>
            </a:extLst>
          </p:cNvPr>
          <p:cNvSpPr txBox="1"/>
          <p:nvPr/>
        </p:nvSpPr>
        <p:spPr>
          <a:xfrm>
            <a:off x="5240469" y="1593317"/>
            <a:ext cx="164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Equivalent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4385D27-F7B5-D5D3-E94B-990947795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0242"/>
                <a:ext cx="10515600" cy="277000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type m:val="li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Thus, the primal problem is: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4385D27-F7B5-D5D3-E94B-990947795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0242"/>
                <a:ext cx="10515600" cy="2770008"/>
              </a:xfrm>
              <a:blipFill>
                <a:blip r:embed="rId6"/>
                <a:stretch>
                  <a:fillRect l="-1043" t="-5286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ABA64B24-E71B-EB49-16F5-1FAA2DC2524F}"/>
                  </a:ext>
                </a:extLst>
              </p:cNvPr>
              <p:cNvSpPr txBox="1"/>
              <p:nvPr/>
            </p:nvSpPr>
            <p:spPr>
              <a:xfrm>
                <a:off x="5388077" y="462495"/>
                <a:ext cx="680392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ABA64B24-E71B-EB49-16F5-1FAA2DC25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077" y="462495"/>
                <a:ext cx="6803923" cy="1130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5CD69FD7-E3AF-7A21-DF04-37D39CF1E596}"/>
                  </a:ext>
                </a:extLst>
              </p:cNvPr>
              <p:cNvSpPr txBox="1"/>
              <p:nvPr/>
            </p:nvSpPr>
            <p:spPr>
              <a:xfrm>
                <a:off x="4743504" y="5684239"/>
                <a:ext cx="2704991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5CD69FD7-E3AF-7A21-DF04-37D39CF1E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504" y="5684239"/>
                <a:ext cx="2704991" cy="601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0A4FC22B-D399-C566-7611-6A55C45BD81A}"/>
                  </a:ext>
                </a:extLst>
              </p:cNvPr>
              <p:cNvSpPr txBox="1"/>
              <p:nvPr/>
            </p:nvSpPr>
            <p:spPr>
              <a:xfrm>
                <a:off x="4230818" y="6285622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0A4FC22B-D399-C566-7611-6A55C45B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818" y="6285622"/>
                <a:ext cx="1950908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75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7709-5F38-AFFF-262C-AB6EB901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05DB8F-2261-F6F3-EEA4-80E58DFD4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21510"/>
                <a:ext cx="10515600" cy="3795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is hard to get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>
                    <a:solidFill>
                      <a:srgbClr val="0070C0"/>
                    </a:solidFill>
                  </a:rPr>
                  <a:t>the primal problem</a:t>
                </a:r>
              </a:p>
              <a:p>
                <a:pPr lvl="1"/>
                <a:r>
                  <a:rPr lang="en-US" altLang="zh-CN" dirty="0"/>
                  <a:t>Solve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𝔍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first</a:t>
                </a:r>
              </a:p>
              <a:p>
                <a:pPr lvl="1"/>
                <a:r>
                  <a:rPr lang="en-US" dirty="0"/>
                  <a:t>Solve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𝔍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next</a:t>
                </a:r>
              </a:p>
              <a:p>
                <a:r>
                  <a:rPr lang="en-US" dirty="0"/>
                  <a:t>It is time to convert the primal problem to </a:t>
                </a:r>
                <a:r>
                  <a:rPr lang="en-US" dirty="0">
                    <a:solidFill>
                      <a:srgbClr val="0070C0"/>
                    </a:solidFill>
                  </a:rPr>
                  <a:t>the dual problem</a:t>
                </a:r>
              </a:p>
              <a:p>
                <a:pPr lvl="1"/>
                <a:r>
                  <a:rPr lang="en-US" dirty="0"/>
                  <a:t>The dual problem of any primal problem is a convex problem</a:t>
                </a:r>
              </a:p>
              <a:p>
                <a:pPr lvl="1"/>
                <a:r>
                  <a:rPr lang="en-US" dirty="0"/>
                  <a:t>Reduce the computational complexity</a:t>
                </a:r>
              </a:p>
              <a:p>
                <a:pPr lvl="1"/>
                <a:r>
                  <a:rPr lang="en-US" dirty="0"/>
                  <a:t>Apply the </a:t>
                </a:r>
                <a:r>
                  <a:rPr lang="en-US" dirty="0">
                    <a:solidFill>
                      <a:srgbClr val="0070C0"/>
                    </a:solidFill>
                  </a:rPr>
                  <a:t>kernel trick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F05DB8F-2261-F6F3-EEA4-80E58DFD4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21510"/>
                <a:ext cx="10515600" cy="3795600"/>
              </a:xfrm>
              <a:blipFill>
                <a:blip r:embed="rId2"/>
                <a:stretch>
                  <a:fillRect l="-1043" t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C0516187-E55C-79B6-AB13-F677EBED3C8A}"/>
                  </a:ext>
                </a:extLst>
              </p:cNvPr>
              <p:cNvSpPr txBox="1"/>
              <p:nvPr/>
            </p:nvSpPr>
            <p:spPr>
              <a:xfrm>
                <a:off x="4735768" y="1690688"/>
                <a:ext cx="2720463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C0516187-E55C-79B6-AB13-F677EBED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768" y="1690688"/>
                <a:ext cx="2720463" cy="601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17705AE-CC33-8E05-5270-BBC6530AFB18}"/>
                  </a:ext>
                </a:extLst>
              </p:cNvPr>
              <p:cNvSpPr txBox="1"/>
              <p:nvPr/>
            </p:nvSpPr>
            <p:spPr>
              <a:xfrm>
                <a:off x="4046771" y="2292071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17705AE-CC33-8E05-5270-BBC6530AF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71" y="2292071"/>
                <a:ext cx="19509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C7B5F838-8A9A-6A90-1927-1B1D491F3A67}"/>
                  </a:ext>
                </a:extLst>
              </p:cNvPr>
              <p:cNvSpPr txBox="1"/>
              <p:nvPr/>
            </p:nvSpPr>
            <p:spPr>
              <a:xfrm>
                <a:off x="5388077" y="365125"/>
                <a:ext cx="680392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C7B5F838-8A9A-6A90-1927-1B1D491F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077" y="365125"/>
                <a:ext cx="6803923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3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98B8-6DBD-BAB9-9F54-90BA4AAE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FCEF9EE-1C18-8816-47F2-2A8CA3413A9B}"/>
                  </a:ext>
                </a:extLst>
              </p:cNvPr>
              <p:cNvSpPr txBox="1"/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FCEF9EE-1C18-8816-47F2-2A8CA3413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E3270843-6C5A-CFDD-1C5B-E98331C82C61}"/>
                  </a:ext>
                </a:extLst>
              </p:cNvPr>
              <p:cNvSpPr txBox="1"/>
              <p:nvPr/>
            </p:nvSpPr>
            <p:spPr>
              <a:xfrm>
                <a:off x="2579163" y="1907783"/>
                <a:ext cx="2534044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E3270843-6C5A-CFDD-1C5B-E98331C82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163" y="1907783"/>
                <a:ext cx="2534044" cy="601383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272D21B8-AC64-7E80-0789-787357305BF4}"/>
                  </a:ext>
                </a:extLst>
              </p:cNvPr>
              <p:cNvSpPr txBox="1"/>
              <p:nvPr/>
            </p:nvSpPr>
            <p:spPr>
              <a:xfrm>
                <a:off x="1801330" y="2495428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272D21B8-AC64-7E80-0789-787357305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330" y="2495428"/>
                <a:ext cx="195090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8FD1C80F-1D55-687E-B7B1-8493D08561D8}"/>
              </a:ext>
            </a:extLst>
          </p:cNvPr>
          <p:cNvSpPr txBox="1"/>
          <p:nvPr/>
        </p:nvSpPr>
        <p:spPr>
          <a:xfrm>
            <a:off x="2689094" y="1464646"/>
            <a:ext cx="242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Primal problem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98C9A57-5509-6119-C6DE-D92CB256CCEB}"/>
                  </a:ext>
                </a:extLst>
              </p:cNvPr>
              <p:cNvSpPr txBox="1"/>
              <p:nvPr/>
            </p:nvSpPr>
            <p:spPr>
              <a:xfrm>
                <a:off x="7078794" y="1907783"/>
                <a:ext cx="2763296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098C9A57-5509-6119-C6DE-D92CB256C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794" y="1907783"/>
                <a:ext cx="2763296" cy="601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1BB366C-B8A0-0814-32DB-78A7C70F12FE}"/>
                  </a:ext>
                </a:extLst>
              </p:cNvPr>
              <p:cNvSpPr txBox="1"/>
              <p:nvPr/>
            </p:nvSpPr>
            <p:spPr>
              <a:xfrm>
                <a:off x="6431094" y="2509166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91BB366C-B8A0-0814-32DB-78A7C70F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094" y="2509166"/>
                <a:ext cx="1950908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69">
            <a:extLst>
              <a:ext uri="{FF2B5EF4-FFF2-40B4-BE49-F238E27FC236}">
                <a16:creationId xmlns:a16="http://schemas.microsoft.com/office/drawing/2014/main" id="{70EA1A7A-989B-071B-993D-68C05B705B8A}"/>
              </a:ext>
            </a:extLst>
          </p:cNvPr>
          <p:cNvSpPr txBox="1"/>
          <p:nvPr/>
        </p:nvSpPr>
        <p:spPr>
          <a:xfrm>
            <a:off x="6968863" y="1464646"/>
            <a:ext cx="242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Dual problem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4CC45D-CD65-38BF-3A82-DCCE1F706174}"/>
              </a:ext>
            </a:extLst>
          </p:cNvPr>
          <p:cNvSpPr/>
          <p:nvPr/>
        </p:nvSpPr>
        <p:spPr>
          <a:xfrm>
            <a:off x="5154743" y="1907783"/>
            <a:ext cx="1924051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AAF12-FB70-3015-8143-4347D61EA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0242"/>
                <a:ext cx="10515600" cy="37440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These two problems are </a:t>
                </a:r>
                <a:r>
                  <a:rPr lang="en-US" dirty="0">
                    <a:solidFill>
                      <a:srgbClr val="FF0000"/>
                    </a:solidFill>
                  </a:rPr>
                  <a:t>not equivalent</a:t>
                </a:r>
              </a:p>
              <a:p>
                <a:pPr lvl="1"/>
                <a:r>
                  <a:rPr lang="en-US" dirty="0"/>
                  <a:t>They satisfy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For SVM, they are equivalent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objective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is a quadratic function</a:t>
                </a:r>
              </a:p>
              <a:p>
                <a:pPr lvl="1"/>
                <a:r>
                  <a:rPr lang="en-US" dirty="0"/>
                  <a:t>The constraints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linear functions</a:t>
                </a:r>
              </a:p>
              <a:p>
                <a:r>
                  <a:rPr lang="en-US" dirty="0"/>
                  <a:t>Please refer to “Convex Optimization” for more information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AAF12-FB70-3015-8143-4347D61EA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0242"/>
                <a:ext cx="10515600" cy="3744016"/>
              </a:xfrm>
              <a:blipFill>
                <a:blip r:embed="rId7"/>
                <a:stretch>
                  <a:fillRect l="-1043" t="-2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E4450D92-AC08-0ED8-D2A0-A4C669ED651C}"/>
              </a:ext>
            </a:extLst>
          </p:cNvPr>
          <p:cNvSpPr txBox="1"/>
          <p:nvPr/>
        </p:nvSpPr>
        <p:spPr>
          <a:xfrm rot="20823003">
            <a:off x="8567967" y="4068386"/>
            <a:ext cx="31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TW" sz="2400" dirty="0">
                <a:solidFill>
                  <a:srgbClr val="FF0000"/>
                </a:solidFill>
              </a:rPr>
              <a:t>trong duality theorem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D82486-E51B-8DC5-03D8-80AB567F8D9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968863" y="4654473"/>
            <a:ext cx="1639423" cy="71524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0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FC0-0C85-3D8F-A18A-DCEB0110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7248" cy="1325563"/>
          </a:xfrm>
        </p:spPr>
        <p:txBody>
          <a:bodyPr/>
          <a:lstStyle/>
          <a:p>
            <a:r>
              <a:rPr lang="en-US" dirty="0"/>
              <a:t>Lagrange Multiplier </a:t>
            </a:r>
            <a:r>
              <a:rPr lang="en-US" altLang="zh-CN" dirty="0"/>
              <a:t>with Inequality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FB52400C-2AEB-8285-14F5-6FBD3C6CE355}"/>
                  </a:ext>
                </a:extLst>
              </p:cNvPr>
              <p:cNvSpPr txBox="1"/>
              <p:nvPr/>
            </p:nvSpPr>
            <p:spPr>
              <a:xfrm>
                <a:off x="5314619" y="1690688"/>
                <a:ext cx="1562761" cy="57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FB52400C-2AEB-8285-14F5-6FBD3C6CE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19" y="1690688"/>
                <a:ext cx="1562761" cy="572849"/>
              </a:xfrm>
              <a:prstGeom prst="rect">
                <a:avLst/>
              </a:prstGeom>
              <a:blipFill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13E5E850-5FA0-762D-2B03-83ECCA9EB5EC}"/>
                  </a:ext>
                </a:extLst>
              </p:cNvPr>
              <p:cNvSpPr txBox="1"/>
              <p:nvPr/>
            </p:nvSpPr>
            <p:spPr>
              <a:xfrm>
                <a:off x="4758419" y="2270270"/>
                <a:ext cx="39234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13E5E850-5FA0-762D-2B03-83ECCA9EB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19" y="2270270"/>
                <a:ext cx="3923465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6D43EC6-1BC1-2660-1EA8-BD715984E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59548"/>
                <a:ext cx="11275142" cy="383789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/>
                  <a:t>The primal problem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lim>
                    </m:limLow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lim>
                    </m:limLow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dual problem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lim>
                    </m:limLow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lim>
                    </m:limLow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convex optimization problem,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lim>
                        </m:limLow>
                      </m:fName>
                      <m: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e>
                    </m:func>
                    <m:r>
                      <a:rPr lang="zh-CN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holds when the </a:t>
                </a:r>
                <a:r>
                  <a:rPr lang="en-US" dirty="0" err="1">
                    <a:solidFill>
                      <a:srgbClr val="FF0000"/>
                    </a:solidFill>
                  </a:rPr>
                  <a:t>Karush</a:t>
                </a:r>
                <a:r>
                  <a:rPr lang="en-US" dirty="0">
                    <a:solidFill>
                      <a:srgbClr val="FF0000"/>
                    </a:solidFill>
                  </a:rPr>
                  <a:t>–Kuhn–Tucker (KKT) </a:t>
                </a:r>
                <a:r>
                  <a:rPr lang="en-US" dirty="0"/>
                  <a:t>conditions satisfy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6D43EC6-1BC1-2660-1EA8-BD715984E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59548"/>
                <a:ext cx="11275142" cy="3837897"/>
              </a:xfrm>
              <a:blipFill>
                <a:blip r:embed="rId4"/>
                <a:stretch>
                  <a:fillRect l="-865" t="-4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69">
            <a:extLst>
              <a:ext uri="{FF2B5EF4-FFF2-40B4-BE49-F238E27FC236}">
                <a16:creationId xmlns:a16="http://schemas.microsoft.com/office/drawing/2014/main" id="{8D352002-EE93-52EC-6F70-24FCE93B16BF}"/>
              </a:ext>
            </a:extLst>
          </p:cNvPr>
          <p:cNvSpPr txBox="1"/>
          <p:nvPr/>
        </p:nvSpPr>
        <p:spPr>
          <a:xfrm rot="20823003">
            <a:off x="8476484" y="3569963"/>
            <a:ext cx="31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TW" sz="2400" dirty="0">
                <a:solidFill>
                  <a:srgbClr val="FF0000"/>
                </a:solidFill>
              </a:rPr>
              <a:t>trong duality theorem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0CF92C-062B-DEF0-CB72-2BE4C908F1F4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8799871" y="4025757"/>
            <a:ext cx="1313593" cy="1424115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4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FC0-0C85-3D8F-A18A-DCEB01103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7248" cy="1325563"/>
          </a:xfrm>
        </p:spPr>
        <p:txBody>
          <a:bodyPr/>
          <a:lstStyle/>
          <a:p>
            <a:r>
              <a:rPr lang="en-US" dirty="0"/>
              <a:t>Lagrange Multiplier </a:t>
            </a:r>
            <a:r>
              <a:rPr lang="en-US" altLang="zh-CN" dirty="0"/>
              <a:t>with Inequality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C51DA69A-CA58-ACD1-C0F1-4881C5B6F6D1}"/>
                  </a:ext>
                </a:extLst>
              </p:cNvPr>
              <p:cNvSpPr txBox="1"/>
              <p:nvPr/>
            </p:nvSpPr>
            <p:spPr>
              <a:xfrm>
                <a:off x="4207776" y="1380730"/>
                <a:ext cx="4008096" cy="236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C51DA69A-CA58-ACD1-C0F1-4881C5B6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776" y="1380730"/>
                <a:ext cx="4008096" cy="23609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0CB42F-D3A2-9EB8-A3D4-B54BB5FA4C9B}"/>
              </a:ext>
            </a:extLst>
          </p:cNvPr>
          <p:cNvCxnSpPr>
            <a:cxnSpLocks/>
          </p:cNvCxnSpPr>
          <p:nvPr/>
        </p:nvCxnSpPr>
        <p:spPr>
          <a:xfrm>
            <a:off x="8780591" y="4152898"/>
            <a:ext cx="12123" cy="2298878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A64FEB-51A3-E7B6-DF9C-8A13A9ABF882}"/>
              </a:ext>
            </a:extLst>
          </p:cNvPr>
          <p:cNvCxnSpPr>
            <a:cxnSpLocks/>
          </p:cNvCxnSpPr>
          <p:nvPr/>
        </p:nvCxnSpPr>
        <p:spPr>
          <a:xfrm flipH="1">
            <a:off x="8792714" y="6451776"/>
            <a:ext cx="3373814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7273192-9988-201C-990D-3B15B888F90D}"/>
              </a:ext>
            </a:extLst>
          </p:cNvPr>
          <p:cNvSpPr/>
          <p:nvPr/>
        </p:nvSpPr>
        <p:spPr>
          <a:xfrm>
            <a:off x="9617626" y="4818143"/>
            <a:ext cx="914400" cy="9144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0DDBF1-8333-781D-FB3C-589C09C5F332}"/>
              </a:ext>
            </a:extLst>
          </p:cNvPr>
          <p:cNvSpPr/>
          <p:nvPr/>
        </p:nvSpPr>
        <p:spPr>
          <a:xfrm>
            <a:off x="9160426" y="4360943"/>
            <a:ext cx="1828800" cy="18288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00EB36-0A20-F809-D84A-C9C1FE99AEC4}"/>
              </a:ext>
            </a:extLst>
          </p:cNvPr>
          <p:cNvSpPr/>
          <p:nvPr/>
        </p:nvSpPr>
        <p:spPr>
          <a:xfrm>
            <a:off x="8703226" y="3903743"/>
            <a:ext cx="2743200" cy="27432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F5D9A4-0735-362F-5083-AB7619D54B16}"/>
              </a:ext>
            </a:extLst>
          </p:cNvPr>
          <p:cNvCxnSpPr>
            <a:cxnSpLocks/>
          </p:cNvCxnSpPr>
          <p:nvPr/>
        </p:nvCxnSpPr>
        <p:spPr>
          <a:xfrm flipH="1">
            <a:off x="10074826" y="3746214"/>
            <a:ext cx="723386" cy="31117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3C876E1-B91A-496A-FB50-433D70D55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8870" y="3697183"/>
                <a:ext cx="5943925" cy="31117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3C876E1-B91A-496A-FB50-433D70D55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870" y="3697183"/>
                <a:ext cx="5943925" cy="3111784"/>
              </a:xfrm>
              <a:blipFill>
                <a:blip r:embed="rId3"/>
                <a:stretch>
                  <a:fillRect l="-1846" t="-3131" b="-2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2351E15-C59F-306E-107E-8BEC8AB900C1}"/>
              </a:ext>
            </a:extLst>
          </p:cNvPr>
          <p:cNvSpPr/>
          <p:nvPr/>
        </p:nvSpPr>
        <p:spPr>
          <a:xfrm rot="783158">
            <a:off x="8109748" y="3568064"/>
            <a:ext cx="2358142" cy="3031542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71A7AE-1ABE-1B2E-E112-60F91E9961BD}"/>
              </a:ext>
            </a:extLst>
          </p:cNvPr>
          <p:cNvSpPr/>
          <p:nvPr/>
        </p:nvSpPr>
        <p:spPr>
          <a:xfrm>
            <a:off x="9981434" y="518390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09FF5F-AC60-7143-F40C-53BCA8EEBAE4}"/>
              </a:ext>
            </a:extLst>
          </p:cNvPr>
          <p:cNvCxnSpPr>
            <a:cxnSpLocks/>
          </p:cNvCxnSpPr>
          <p:nvPr/>
        </p:nvCxnSpPr>
        <p:spPr>
          <a:xfrm flipH="1" flipV="1">
            <a:off x="10124925" y="5301243"/>
            <a:ext cx="660751" cy="188892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65F093-0595-11BC-501C-BB75D7898B21}"/>
              </a:ext>
            </a:extLst>
          </p:cNvPr>
          <p:cNvCxnSpPr>
            <a:cxnSpLocks/>
          </p:cNvCxnSpPr>
          <p:nvPr/>
        </p:nvCxnSpPr>
        <p:spPr>
          <a:xfrm flipH="1">
            <a:off x="9225180" y="3745470"/>
            <a:ext cx="723386" cy="31117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70B0A7B-978A-1420-8479-B42D93609507}"/>
              </a:ext>
            </a:extLst>
          </p:cNvPr>
          <p:cNvSpPr/>
          <p:nvPr/>
        </p:nvSpPr>
        <p:spPr>
          <a:xfrm rot="783158">
            <a:off x="7241155" y="3524439"/>
            <a:ext cx="2358142" cy="3222655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582258-DBE5-6FC8-BE0C-FF38B520EEFC}"/>
              </a:ext>
            </a:extLst>
          </p:cNvPr>
          <p:cNvSpPr/>
          <p:nvPr/>
        </p:nvSpPr>
        <p:spPr>
          <a:xfrm>
            <a:off x="9526186" y="5090088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6AADA0-445A-DEC0-5EA4-1EED5DC686FA}"/>
              </a:ext>
            </a:extLst>
          </p:cNvPr>
          <p:cNvCxnSpPr>
            <a:cxnSpLocks/>
          </p:cNvCxnSpPr>
          <p:nvPr/>
        </p:nvCxnSpPr>
        <p:spPr>
          <a:xfrm flipH="1" flipV="1">
            <a:off x="9617626" y="5181900"/>
            <a:ext cx="638464" cy="207285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2D0C51B-F179-3D30-0314-A1917552766D}"/>
              </a:ext>
            </a:extLst>
          </p:cNvPr>
          <p:cNvCxnSpPr>
            <a:cxnSpLocks/>
          </p:cNvCxnSpPr>
          <p:nvPr/>
        </p:nvCxnSpPr>
        <p:spPr>
          <a:xfrm>
            <a:off x="9037272" y="4989574"/>
            <a:ext cx="569132" cy="182786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C37713-9413-4730-A451-0F078408176F}"/>
              </a:ext>
            </a:extLst>
          </p:cNvPr>
          <p:cNvCxnSpPr>
            <a:cxnSpLocks/>
          </p:cNvCxnSpPr>
          <p:nvPr/>
        </p:nvCxnSpPr>
        <p:spPr>
          <a:xfrm>
            <a:off x="7667625" y="5589650"/>
            <a:ext cx="3667125" cy="69685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CBD19-F9D0-C971-6BD1-DAA9332BC281}"/>
              </a:ext>
            </a:extLst>
          </p:cNvPr>
          <p:cNvSpPr/>
          <p:nvPr/>
        </p:nvSpPr>
        <p:spPr>
          <a:xfrm rot="16850879">
            <a:off x="8556590" y="4300180"/>
            <a:ext cx="1017406" cy="417799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C5182AE-708C-DB04-A6C2-C2BC5DD9AE6E}"/>
              </a:ext>
            </a:extLst>
          </p:cNvPr>
          <p:cNvSpPr/>
          <p:nvPr/>
        </p:nvSpPr>
        <p:spPr>
          <a:xfrm>
            <a:off x="9345988" y="582372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9FF4D7A-1A6F-B3CF-F89B-80DBD00B3DED}"/>
              </a:ext>
            </a:extLst>
          </p:cNvPr>
          <p:cNvCxnSpPr>
            <a:cxnSpLocks/>
          </p:cNvCxnSpPr>
          <p:nvPr/>
        </p:nvCxnSpPr>
        <p:spPr>
          <a:xfrm flipH="1">
            <a:off x="9481077" y="5490135"/>
            <a:ext cx="95425" cy="433442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FFCA3B-C7D6-D863-1BB5-DB57A63B4A4B}"/>
              </a:ext>
            </a:extLst>
          </p:cNvPr>
          <p:cNvCxnSpPr>
            <a:cxnSpLocks/>
          </p:cNvCxnSpPr>
          <p:nvPr/>
        </p:nvCxnSpPr>
        <p:spPr>
          <a:xfrm flipH="1" flipV="1">
            <a:off x="9446211" y="5875612"/>
            <a:ext cx="450598" cy="97501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B554A51-3B6D-AEBD-9081-BFACEE81C229}"/>
              </a:ext>
            </a:extLst>
          </p:cNvPr>
          <p:cNvCxnSpPr>
            <a:cxnSpLocks/>
            <a:endCxn id="74" idx="3"/>
          </p:cNvCxnSpPr>
          <p:nvPr/>
        </p:nvCxnSpPr>
        <p:spPr>
          <a:xfrm flipV="1">
            <a:off x="9038378" y="5979820"/>
            <a:ext cx="334392" cy="317147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029974F-EE46-8352-BBBA-9B5E0932158F}"/>
              </a:ext>
            </a:extLst>
          </p:cNvPr>
          <p:cNvCxnSpPr>
            <a:cxnSpLocks/>
          </p:cNvCxnSpPr>
          <p:nvPr/>
        </p:nvCxnSpPr>
        <p:spPr>
          <a:xfrm>
            <a:off x="7302858" y="5135766"/>
            <a:ext cx="2061106" cy="180718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DC53A622-85B3-9270-E308-1C4BB875D1AB}"/>
              </a:ext>
            </a:extLst>
          </p:cNvPr>
          <p:cNvSpPr/>
          <p:nvPr/>
        </p:nvSpPr>
        <p:spPr>
          <a:xfrm rot="2463486">
            <a:off x="7939725" y="5519271"/>
            <a:ext cx="1773437" cy="806454"/>
          </a:xfrm>
          <a:prstGeom prst="triangle">
            <a:avLst>
              <a:gd name="adj" fmla="val 7668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672AA40-5814-DC67-FFB8-0231091357B4}"/>
              </a:ext>
            </a:extLst>
          </p:cNvPr>
          <p:cNvCxnSpPr>
            <a:cxnSpLocks/>
          </p:cNvCxnSpPr>
          <p:nvPr/>
        </p:nvCxnSpPr>
        <p:spPr>
          <a:xfrm flipV="1">
            <a:off x="9048750" y="5960225"/>
            <a:ext cx="368132" cy="458060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69">
            <a:extLst>
              <a:ext uri="{FF2B5EF4-FFF2-40B4-BE49-F238E27FC236}">
                <a16:creationId xmlns:a16="http://schemas.microsoft.com/office/drawing/2014/main" id="{5C78447D-B571-D59B-250D-C1EA138AC19C}"/>
              </a:ext>
            </a:extLst>
          </p:cNvPr>
          <p:cNvSpPr txBox="1"/>
          <p:nvPr/>
        </p:nvSpPr>
        <p:spPr>
          <a:xfrm rot="618433">
            <a:off x="368726" y="2890346"/>
            <a:ext cx="364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Complementary slackness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3B504C-3E7A-D609-1B2F-B567BCF5C0E3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3988775" y="3447674"/>
            <a:ext cx="1454855" cy="22531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094D99-C778-7B22-C860-45C38E59DDC8}"/>
              </a:ext>
            </a:extLst>
          </p:cNvPr>
          <p:cNvSpPr/>
          <p:nvPr/>
        </p:nvSpPr>
        <p:spPr>
          <a:xfrm>
            <a:off x="5443630" y="3265628"/>
            <a:ext cx="1720646" cy="409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69">
            <a:extLst>
              <a:ext uri="{FF2B5EF4-FFF2-40B4-BE49-F238E27FC236}">
                <a16:creationId xmlns:a16="http://schemas.microsoft.com/office/drawing/2014/main" id="{C2271E79-BE21-56D5-FEFD-C3F82D116D8F}"/>
              </a:ext>
            </a:extLst>
          </p:cNvPr>
          <p:cNvSpPr txBox="1"/>
          <p:nvPr/>
        </p:nvSpPr>
        <p:spPr>
          <a:xfrm>
            <a:off x="2335553" y="2330348"/>
            <a:ext cx="201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KKT conditions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5BC8443D-2B56-7739-499A-7EB19F4392E2}"/>
                  </a:ext>
                </a:extLst>
              </p:cNvPr>
              <p:cNvSpPr txBox="1"/>
              <p:nvPr/>
            </p:nvSpPr>
            <p:spPr>
              <a:xfrm>
                <a:off x="8155274" y="2152204"/>
                <a:ext cx="201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5BC8443D-2B56-7739-499A-7EB19F43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274" y="2152204"/>
                <a:ext cx="20103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52FA3BE-FBC9-3783-A831-64C4701E3C6E}"/>
                  </a:ext>
                </a:extLst>
              </p:cNvPr>
              <p:cNvSpPr txBox="1"/>
              <p:nvPr/>
            </p:nvSpPr>
            <p:spPr>
              <a:xfrm>
                <a:off x="8184432" y="2542374"/>
                <a:ext cx="2010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A52FA3BE-FBC9-3783-A831-64C4701E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432" y="2542374"/>
                <a:ext cx="2010304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2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42" grpId="0" animBg="1"/>
      <p:bldP spid="42" grpId="1" animBg="1"/>
      <p:bldP spid="43" grpId="0" animBg="1"/>
      <p:bldP spid="43" grpId="1" animBg="1"/>
      <p:bldP spid="64" grpId="0" animBg="1"/>
      <p:bldP spid="64" grpId="1" animBg="1"/>
      <p:bldP spid="74" grpId="0" animBg="1"/>
      <p:bldP spid="9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2A18-0506-7F46-E1AC-551A6BE3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A1060659-0BC7-8D6B-3B48-DB8E05CD9A1B}"/>
                  </a:ext>
                </a:extLst>
              </p:cNvPr>
              <p:cNvSpPr txBox="1"/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A1060659-0BC7-8D6B-3B48-DB8E05CD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1F704A5-377A-62D4-710C-E3F688EBDB5F}"/>
                  </a:ext>
                </a:extLst>
              </p:cNvPr>
              <p:cNvSpPr txBox="1"/>
              <p:nvPr/>
            </p:nvSpPr>
            <p:spPr>
              <a:xfrm>
                <a:off x="4714352" y="1690688"/>
                <a:ext cx="2763296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1F704A5-377A-62D4-710C-E3F688EBD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52" y="1690688"/>
                <a:ext cx="2763296" cy="601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CB9D5048-DE37-C60C-15A2-E2F3546AF87B}"/>
                  </a:ext>
                </a:extLst>
              </p:cNvPr>
              <p:cNvSpPr txBox="1"/>
              <p:nvPr/>
            </p:nvSpPr>
            <p:spPr>
              <a:xfrm>
                <a:off x="4035366" y="2292071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CB9D5048-DE37-C60C-15A2-E2F3546AF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366" y="2292071"/>
                <a:ext cx="19509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31EA63A-F60D-D912-C64A-F05E65430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59548"/>
                <a:ext cx="11275142" cy="38378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Complementary slackness tells us an important conclusion</a:t>
                </a:r>
              </a:p>
              <a:p>
                <a:pPr lvl="1"/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Interestingly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Support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Other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31EA63A-F60D-D912-C64A-F05E65430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59548"/>
                <a:ext cx="11275142" cy="3837897"/>
              </a:xfrm>
              <a:blipFill>
                <a:blip r:embed="rId5"/>
                <a:stretch>
                  <a:fillRect l="-973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EB3413-6EAB-91AF-BE69-86320A52A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551692"/>
              </p:ext>
            </p:extLst>
          </p:nvPr>
        </p:nvGraphicFramePr>
        <p:xfrm>
          <a:off x="6333780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9E3650-2CFB-8CB6-1DCE-D2A245F5114E}"/>
              </a:ext>
            </a:extLst>
          </p:cNvPr>
          <p:cNvCxnSpPr>
            <a:cxnSpLocks/>
          </p:cNvCxnSpPr>
          <p:nvPr/>
        </p:nvCxnSpPr>
        <p:spPr>
          <a:xfrm>
            <a:off x="7671816" y="3559265"/>
            <a:ext cx="4073719" cy="3837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00AB08-0BA1-9AEB-9E90-E31CDB5727CD}"/>
              </a:ext>
            </a:extLst>
          </p:cNvPr>
          <p:cNvCxnSpPr>
            <a:cxnSpLocks/>
          </p:cNvCxnSpPr>
          <p:nvPr/>
        </p:nvCxnSpPr>
        <p:spPr>
          <a:xfrm>
            <a:off x="8951976" y="3639312"/>
            <a:ext cx="2793559" cy="267952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00F821-5546-8147-99CE-5B9F53ECBF38}"/>
              </a:ext>
            </a:extLst>
          </p:cNvPr>
          <p:cNvCxnSpPr>
            <a:cxnSpLocks/>
          </p:cNvCxnSpPr>
          <p:nvPr/>
        </p:nvCxnSpPr>
        <p:spPr>
          <a:xfrm>
            <a:off x="7397496" y="4323400"/>
            <a:ext cx="3219135" cy="307376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BBF57-9C74-659D-D848-B1F3EB4250C9}"/>
              </a:ext>
            </a:extLst>
          </p:cNvPr>
          <p:cNvSpPr/>
          <p:nvPr/>
        </p:nvSpPr>
        <p:spPr>
          <a:xfrm rot="2613298">
            <a:off x="9149940" y="3519940"/>
            <a:ext cx="3535359" cy="1661652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AE236-406E-C8C4-F3F9-B192A2347636}"/>
              </a:ext>
            </a:extLst>
          </p:cNvPr>
          <p:cNvSpPr/>
          <p:nvPr/>
        </p:nvSpPr>
        <p:spPr>
          <a:xfrm rot="2613298">
            <a:off x="6301361" y="5683573"/>
            <a:ext cx="4355028" cy="1661652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4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8F95-57C1-D929-2A5D-DE6BC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3DD6188-E825-8A42-4F08-0C95EC262B86}"/>
                  </a:ext>
                </a:extLst>
              </p:cNvPr>
              <p:cNvSpPr txBox="1"/>
              <p:nvPr/>
            </p:nvSpPr>
            <p:spPr>
              <a:xfrm>
                <a:off x="838200" y="3732829"/>
                <a:ext cx="8177784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3DD6188-E825-8A42-4F08-0C95EC26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32829"/>
                <a:ext cx="8177784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A55075B3-EAAB-1C09-E493-6BF0873A7027}"/>
                  </a:ext>
                </a:extLst>
              </p:cNvPr>
              <p:cNvSpPr txBox="1"/>
              <p:nvPr/>
            </p:nvSpPr>
            <p:spPr>
              <a:xfrm>
                <a:off x="838200" y="5308945"/>
                <a:ext cx="2289048" cy="80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A55075B3-EAAB-1C09-E493-6BF0873A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08945"/>
                <a:ext cx="2289048" cy="809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4D76C1E9-E635-ABA8-CD3E-F8848C85FD33}"/>
                  </a:ext>
                </a:extLst>
              </p:cNvPr>
              <p:cNvSpPr txBox="1"/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4D76C1E9-E635-ABA8-CD3E-F8848C85F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68" y="333824"/>
                <a:ext cx="6698101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9AFBCF2-447B-AD6E-7216-525FFD86593B}"/>
                  </a:ext>
                </a:extLst>
              </p:cNvPr>
              <p:cNvSpPr txBox="1"/>
              <p:nvPr/>
            </p:nvSpPr>
            <p:spPr>
              <a:xfrm>
                <a:off x="4714352" y="1690688"/>
                <a:ext cx="2763296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C9AFBCF2-447B-AD6E-7216-525FFD865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52" y="1690688"/>
                <a:ext cx="2763296" cy="601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9363DD46-B204-F46D-BB80-08B34A59E343}"/>
                  </a:ext>
                </a:extLst>
              </p:cNvPr>
              <p:cNvSpPr txBox="1"/>
              <p:nvPr/>
            </p:nvSpPr>
            <p:spPr>
              <a:xfrm>
                <a:off x="4053746" y="2292071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9363DD46-B204-F46D-BB80-08B34A59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46" y="2292071"/>
                <a:ext cx="1950908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D8C7E6A-9338-1482-A173-2E073B398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76631"/>
                <a:ext cx="5943925" cy="814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solve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</m:oMath>
                </a14:m>
                <a:r>
                  <a:rPr lang="en-US" dirty="0"/>
                  <a:t> now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D8C7E6A-9338-1482-A173-2E073B398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76631"/>
                <a:ext cx="5943925" cy="814437"/>
              </a:xfrm>
              <a:blipFill>
                <a:blip r:embed="rId7"/>
                <a:stretch>
                  <a:fillRect l="-1846" t="-1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260E11F-4D55-B843-3D7D-4AEE06749A18}"/>
                  </a:ext>
                </a:extLst>
              </p:cNvPr>
              <p:cNvSpPr txBox="1"/>
              <p:nvPr/>
            </p:nvSpPr>
            <p:spPr>
              <a:xfrm>
                <a:off x="8549640" y="3800508"/>
                <a:ext cx="3471672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260E11F-4D55-B843-3D7D-4AEE06749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640" y="3800508"/>
                <a:ext cx="3471672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7CE7654-D14C-8BA1-B1E4-C328F8D8065E}"/>
                  </a:ext>
                </a:extLst>
              </p:cNvPr>
              <p:cNvSpPr txBox="1"/>
              <p:nvPr/>
            </p:nvSpPr>
            <p:spPr>
              <a:xfrm>
                <a:off x="2663952" y="5167312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7CE7654-D14C-8BA1-B1E4-C328F8D80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952" y="5167312"/>
                <a:ext cx="2520696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7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C5B1-CF32-5412-83CC-C10EB3FF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168794B-1A28-80E4-D6E9-DE7AFE84A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26921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Yet, we still need to calculate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know for support 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Thus, as long as we know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in other words, which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support vectors, we can calculate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168794B-1A28-80E4-D6E9-DE7AFE84A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2692127"/>
              </a:xfrm>
              <a:blipFill>
                <a:blip r:embed="rId2"/>
                <a:stretch>
                  <a:fillRect l="-1043" t="-3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EF65E1A0-083D-2104-D817-19860ECFC49E}"/>
                  </a:ext>
                </a:extLst>
              </p:cNvPr>
              <p:cNvSpPr txBox="1"/>
              <p:nvPr/>
            </p:nvSpPr>
            <p:spPr>
              <a:xfrm>
                <a:off x="9387840" y="0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EF65E1A0-083D-2104-D817-19860ECFC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40" y="0"/>
                <a:ext cx="28041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35A4FA98-4C6D-C1BC-EE99-14C5CE4309DD}"/>
                  </a:ext>
                </a:extLst>
              </p:cNvPr>
              <p:cNvSpPr txBox="1"/>
              <p:nvPr/>
            </p:nvSpPr>
            <p:spPr>
              <a:xfrm>
                <a:off x="4149895" y="4260224"/>
                <a:ext cx="3012720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1=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35A4FA98-4C6D-C1BC-EE99-14C5CE430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95" y="4260224"/>
                <a:ext cx="3012720" cy="516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5BF931A2-82F7-62C6-CBBC-56BAF87F6A9F}"/>
                  </a:ext>
                </a:extLst>
              </p:cNvPr>
              <p:cNvSpPr txBox="1"/>
              <p:nvPr/>
            </p:nvSpPr>
            <p:spPr>
              <a:xfrm>
                <a:off x="4149895" y="4751962"/>
                <a:ext cx="2715050" cy="865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5BF931A2-82F7-62C6-CBBC-56BAF87F6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95" y="4751962"/>
                <a:ext cx="2715050" cy="865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4524B48-6BA1-C705-9DFD-FA035F2D18B4}"/>
                  </a:ext>
                </a:extLst>
              </p:cNvPr>
              <p:cNvSpPr txBox="1"/>
              <p:nvPr/>
            </p:nvSpPr>
            <p:spPr>
              <a:xfrm>
                <a:off x="4149895" y="5551238"/>
                <a:ext cx="451062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4524B48-6BA1-C705-9DFD-FA035F2D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95" y="5551238"/>
                <a:ext cx="4510629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6871B75C-5293-86C5-B9A8-78D0CDEA4B64}"/>
                  </a:ext>
                </a:extLst>
              </p:cNvPr>
              <p:cNvSpPr txBox="1"/>
              <p:nvPr/>
            </p:nvSpPr>
            <p:spPr>
              <a:xfrm rot="618433">
                <a:off x="8320158" y="5105418"/>
                <a:ext cx="37180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Now, solve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and all done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6871B75C-5293-86C5-B9A8-78D0CDEA4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18433">
                <a:off x="8320158" y="5105418"/>
                <a:ext cx="3718010" cy="461665"/>
              </a:xfrm>
              <a:prstGeom prst="rect">
                <a:avLst/>
              </a:prstGeom>
              <a:blipFill>
                <a:blip r:embed="rId7"/>
                <a:stretch>
                  <a:fillRect t="-2162" b="-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F174043B-6F85-3B93-C7A3-F1D3CDF2E2FE}"/>
                  </a:ext>
                </a:extLst>
              </p:cNvPr>
              <p:cNvSpPr txBox="1"/>
              <p:nvPr/>
            </p:nvSpPr>
            <p:spPr>
              <a:xfrm>
                <a:off x="6583680" y="0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F174043B-6F85-3B93-C7A3-F1D3CDF2E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0" y="0"/>
                <a:ext cx="2804160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3104-6BE5-6D0D-D0D0-942F5A6B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657D4FB2-71B0-A1D2-39E6-E07F151B6A72}"/>
                  </a:ext>
                </a:extLst>
              </p:cNvPr>
              <p:cNvSpPr txBox="1"/>
              <p:nvPr/>
            </p:nvSpPr>
            <p:spPr>
              <a:xfrm>
                <a:off x="9529572" y="1134670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657D4FB2-71B0-A1D2-39E6-E07F151B6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572" y="1134670"/>
                <a:ext cx="2520696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1D145FA-4D80-647B-2411-C5A7CEEED068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40308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1D145FA-4D80-647B-2411-C5A7CEEE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40308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C2C18A6C-BF71-2ACE-6CD8-F838B077B3B5}"/>
                  </a:ext>
                </a:extLst>
              </p:cNvPr>
              <p:cNvSpPr txBox="1"/>
              <p:nvPr/>
            </p:nvSpPr>
            <p:spPr>
              <a:xfrm>
                <a:off x="9387840" y="0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C2C18A6C-BF71-2ACE-6CD8-F838B077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40" y="0"/>
                <a:ext cx="2804160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5077E88-50C8-260B-4654-26B4E07D4181}"/>
                  </a:ext>
                </a:extLst>
              </p:cNvPr>
              <p:cNvSpPr txBox="1"/>
              <p:nvPr/>
            </p:nvSpPr>
            <p:spPr>
              <a:xfrm>
                <a:off x="2993136" y="2821510"/>
                <a:ext cx="8244840" cy="3249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m:rPr>
                          <m:brk m:alnAt="1"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5077E88-50C8-260B-4654-26B4E07D4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136" y="2821510"/>
                <a:ext cx="8244840" cy="32496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8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D222-3890-0DEA-6516-78EA6582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6DEB00A-B23A-4D38-8097-29BD393743A0}"/>
                  </a:ext>
                </a:extLst>
              </p:cNvPr>
              <p:cNvSpPr txBox="1"/>
              <p:nvPr/>
            </p:nvSpPr>
            <p:spPr>
              <a:xfrm>
                <a:off x="4960882" y="0"/>
                <a:ext cx="723111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6DEB00A-B23A-4D38-8097-29BD3937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82" y="0"/>
                <a:ext cx="7231117" cy="1172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62F7F7-E0D6-95FD-F085-24E9940AA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205"/>
            <a:ext cx="10515600" cy="570362"/>
          </a:xfrm>
        </p:spPr>
        <p:txBody>
          <a:bodyPr>
            <a:normAutofit/>
          </a:bodyPr>
          <a:lstStyle/>
          <a:p>
            <a:r>
              <a:rPr lang="en-US" altLang="zh-TW" dirty="0"/>
              <a:t>It is equivalent to minimize the minus of the objective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C03878CB-1DAE-4049-0E29-E8D727C36007}"/>
                  </a:ext>
                </a:extLst>
              </p:cNvPr>
              <p:cNvSpPr txBox="1"/>
              <p:nvPr/>
            </p:nvSpPr>
            <p:spPr>
              <a:xfrm>
                <a:off x="2495655" y="2275731"/>
                <a:ext cx="7200690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C03878CB-1DAE-4049-0E29-E8D727C36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55" y="2275731"/>
                <a:ext cx="7200690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827906D-7043-E293-A2DE-F716C54E44DA}"/>
                  </a:ext>
                </a:extLst>
              </p:cNvPr>
              <p:cNvSpPr txBox="1"/>
              <p:nvPr/>
            </p:nvSpPr>
            <p:spPr>
              <a:xfrm>
                <a:off x="1603154" y="3349524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3827906D-7043-E293-A2DE-F716C54E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154" y="3349524"/>
                <a:ext cx="1950908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BFBF97-35BB-5D39-75AB-E196277DC793}"/>
              </a:ext>
            </a:extLst>
          </p:cNvPr>
          <p:cNvSpPr txBox="1">
            <a:spLocks/>
          </p:cNvSpPr>
          <p:nvPr/>
        </p:nvSpPr>
        <p:spPr>
          <a:xfrm>
            <a:off x="838200" y="4951333"/>
            <a:ext cx="10515600" cy="1833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We are able to solve it manually</a:t>
            </a:r>
          </a:p>
          <a:p>
            <a:r>
              <a:rPr lang="en-US" dirty="0"/>
              <a:t>Alternatively, we can solve it automatically by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Sequential minimal optimization (SMO)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Learn SMO by yourself if you are interested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590CD1E-0F73-62AD-10A6-77D8FEA2661E}"/>
                  </a:ext>
                </a:extLst>
              </p:cNvPr>
              <p:cNvSpPr txBox="1"/>
              <p:nvPr/>
            </p:nvSpPr>
            <p:spPr>
              <a:xfrm>
                <a:off x="2058924" y="3802045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590CD1E-0F73-62AD-10A6-77D8FEA2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24" y="3802045"/>
                <a:ext cx="2520696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6206626-04F0-38FD-23F5-2B1A5EE52C0C}"/>
                  </a:ext>
                </a:extLst>
              </p:cNvPr>
              <p:cNvSpPr txBox="1"/>
              <p:nvPr/>
            </p:nvSpPr>
            <p:spPr>
              <a:xfrm>
                <a:off x="9387840" y="1172629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6206626-04F0-38FD-23F5-2B1A5EE52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40" y="1172629"/>
                <a:ext cx="2804160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73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FA7D-92C7-5B4A-E7C4-29FB8A79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</a:t>
            </a:r>
            <a:r>
              <a:rPr lang="en-US" dirty="0"/>
              <a:t>Classification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1F5EAB7-5E67-068E-7894-33AF861CF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638128"/>
              </p:ext>
            </p:extLst>
          </p:nvPr>
        </p:nvGraphicFramePr>
        <p:xfrm>
          <a:off x="6096000" y="372807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35D2E84-B027-8A4B-B73C-CCADEA6245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2893122"/>
                  </p:ext>
                </p:extLst>
              </p:nvPr>
            </p:nvGraphicFramePr>
            <p:xfrm>
              <a:off x="838200" y="2259011"/>
              <a:ext cx="2544195" cy="26632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zh-CN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.51</a:t>
                          </a:r>
                          <a:endParaRPr lang="en-US" sz="1800" b="0" i="0" u="none" strike="noStrike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4141708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7528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126465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7794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35D2E84-B027-8A4B-B73C-CCADEA6245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2893122"/>
                  </p:ext>
                </p:extLst>
              </p:nvPr>
            </p:nvGraphicFramePr>
            <p:xfrm>
              <a:off x="838200" y="2259011"/>
              <a:ext cx="2544195" cy="26632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9" t="-1667" r="-202158" b="-66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67" r="-100714" b="-66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439" t="-1667" r="-1439" b="-66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zh-CN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.51</a:t>
                          </a:r>
                          <a:endParaRPr lang="en-US" sz="1800" b="0" i="0" u="none" strike="noStrike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4141708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7528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1.51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126465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2.47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7794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69">
            <a:extLst>
              <a:ext uri="{FF2B5EF4-FFF2-40B4-BE49-F238E27FC236}">
                <a16:creationId xmlns:a16="http://schemas.microsoft.com/office/drawing/2014/main" id="{CA4130E4-3F42-9E75-27AF-1BE554161152}"/>
              </a:ext>
            </a:extLst>
          </p:cNvPr>
          <p:cNvSpPr txBox="1"/>
          <p:nvPr/>
        </p:nvSpPr>
        <p:spPr>
          <a:xfrm>
            <a:off x="1544099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A0976431-76ED-BA32-A3F2-3C788306ADBF}"/>
                  </a:ext>
                </a:extLst>
              </p:cNvPr>
              <p:cNvSpPr txBox="1"/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A0976431-76ED-BA32-A3F2-3C788306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06" y="1817829"/>
                <a:ext cx="3849368" cy="1747530"/>
              </a:xfrm>
              <a:prstGeom prst="rect">
                <a:avLst/>
              </a:prstGeom>
              <a:blipFill>
                <a:blip r:embed="rId4"/>
                <a:stretch>
                  <a:fillRect l="-2057" t="-2787"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754B3-BB3A-AF43-6DE8-F066A0BB08B9}"/>
              </a:ext>
            </a:extLst>
          </p:cNvPr>
          <p:cNvCxnSpPr>
            <a:cxnSpLocks/>
          </p:cNvCxnSpPr>
          <p:nvPr/>
        </p:nvCxnSpPr>
        <p:spPr>
          <a:xfrm flipV="1">
            <a:off x="6096000" y="4945626"/>
            <a:ext cx="5545394" cy="4944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F6AC37-4699-3A15-43F8-1A4326D8A918}"/>
              </a:ext>
            </a:extLst>
          </p:cNvPr>
          <p:cNvCxnSpPr>
            <a:cxnSpLocks/>
          </p:cNvCxnSpPr>
          <p:nvPr/>
        </p:nvCxnSpPr>
        <p:spPr>
          <a:xfrm flipH="1">
            <a:off x="8012430" y="3692500"/>
            <a:ext cx="1897380" cy="31093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69">
            <a:extLst>
              <a:ext uri="{FF2B5EF4-FFF2-40B4-BE49-F238E27FC236}">
                <a16:creationId xmlns:a16="http://schemas.microsoft.com/office/drawing/2014/main" id="{44D73D05-F69A-9A64-4F5F-146B62F9D503}"/>
              </a:ext>
            </a:extLst>
          </p:cNvPr>
          <p:cNvSpPr txBox="1"/>
          <p:nvPr/>
        </p:nvSpPr>
        <p:spPr>
          <a:xfrm>
            <a:off x="838200" y="5440030"/>
            <a:ext cx="4703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They are the same for Perceptron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b="0" dirty="0">
                <a:ea typeface="Cambria Math" panose="02040503050406030204" pitchFamily="18" charset="0"/>
              </a:rPr>
              <a:t>Yet</a:t>
            </a:r>
            <a:r>
              <a:rPr lang="en-US" altLang="zh-TW" sz="2400" dirty="0">
                <a:ea typeface="Cambria Math" panose="02040503050406030204" pitchFamily="18" charset="0"/>
              </a:rPr>
              <a:t>, </a:t>
            </a:r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they are different for Support Vector Machine</a:t>
            </a:r>
            <a:endParaRPr lang="en-US" altLang="zh-TW" sz="2400" b="0" dirty="0">
              <a:solidFill>
                <a:srgbClr val="FF0000"/>
              </a:solidFill>
              <a:ea typeface="Cambria Math" panose="020405030504060302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531158-B2D2-8941-1D77-A53D83A8D9DA}"/>
              </a:ext>
            </a:extLst>
          </p:cNvPr>
          <p:cNvCxnSpPr>
            <a:cxnSpLocks/>
          </p:cNvCxnSpPr>
          <p:nvPr/>
        </p:nvCxnSpPr>
        <p:spPr>
          <a:xfrm>
            <a:off x="7531510" y="3565359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FDF-C016-3097-587E-AB7FF52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EEEE8C-D825-5D3F-DCFB-6EE6B463E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 a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lim>
                    </m:limLow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Now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Then, the SVM decision hyperplane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EEEE8C-D825-5D3F-DCFB-6EE6B463E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802187"/>
              </a:xfrm>
              <a:prstGeom prst="rect">
                <a:avLst/>
              </a:prstGeo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15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D87F-0372-E498-A0A9-2BE46E9D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4BBE83D-620B-1F6F-0B96-519B794F3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171762"/>
              </p:ext>
            </p:extLst>
          </p:nvPr>
        </p:nvGraphicFramePr>
        <p:xfrm>
          <a:off x="7620000" y="2761459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358005-9669-F2E5-81B6-3D78DEBF137A}"/>
              </a:ext>
            </a:extLst>
          </p:cNvPr>
          <p:cNvCxnSpPr>
            <a:cxnSpLocks/>
          </p:cNvCxnSpPr>
          <p:nvPr/>
        </p:nvCxnSpPr>
        <p:spPr>
          <a:xfrm>
            <a:off x="8271641" y="4152602"/>
            <a:ext cx="2501462" cy="22912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B7146C-F200-650A-2A10-128F15A05F1E}"/>
              </a:ext>
            </a:extLst>
          </p:cNvPr>
          <p:cNvCxnSpPr>
            <a:cxnSpLocks/>
          </p:cNvCxnSpPr>
          <p:nvPr/>
        </p:nvCxnSpPr>
        <p:spPr>
          <a:xfrm>
            <a:off x="8271641" y="2996464"/>
            <a:ext cx="3699642" cy="344739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81019A-EBF2-0439-8AF5-E1A26F200977}"/>
              </a:ext>
            </a:extLst>
          </p:cNvPr>
          <p:cNvCxnSpPr>
            <a:cxnSpLocks/>
          </p:cNvCxnSpPr>
          <p:nvPr/>
        </p:nvCxnSpPr>
        <p:spPr>
          <a:xfrm>
            <a:off x="8271641" y="5298229"/>
            <a:ext cx="1250731" cy="114562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9D7F3BD-83E4-014F-B18F-74A340F32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657"/>
                <a:ext cx="10515600" cy="138595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Suppose the dataset contains two positive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one negative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. Please calculate the SVM decision hyperplane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9D7F3BD-83E4-014F-B18F-74A340F32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657"/>
                <a:ext cx="10515600" cy="1385952"/>
              </a:xfrm>
              <a:blipFill>
                <a:blip r:embed="rId3"/>
                <a:stretch>
                  <a:fillRect l="-1043" t="-5263" r="-928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E9819B3-CD07-BD1D-701C-6203442D44B7}"/>
                  </a:ext>
                </a:extLst>
              </p:cNvPr>
              <p:cNvSpPr txBox="1"/>
              <p:nvPr/>
            </p:nvSpPr>
            <p:spPr>
              <a:xfrm>
                <a:off x="4981902" y="0"/>
                <a:ext cx="721009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4" name="文字方塊 69">
                <a:extLst>
                  <a:ext uri="{FF2B5EF4-FFF2-40B4-BE49-F238E27FC236}">
                    <a16:creationId xmlns:a16="http://schemas.microsoft.com/office/drawing/2014/main" id="{EE9819B3-CD07-BD1D-701C-6203442D4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902" y="0"/>
                <a:ext cx="7210097" cy="1172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5DF85739-4451-2FBF-D791-1C17F021335B}"/>
                  </a:ext>
                </a:extLst>
              </p:cNvPr>
              <p:cNvSpPr txBox="1"/>
              <p:nvPr/>
            </p:nvSpPr>
            <p:spPr>
              <a:xfrm>
                <a:off x="4368286" y="1229023"/>
                <a:ext cx="1950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5DF85739-4451-2FBF-D791-1C17F021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286" y="1229023"/>
                <a:ext cx="1950908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C22C7938-DD4F-952A-2A18-43E92D70605F}"/>
                  </a:ext>
                </a:extLst>
              </p:cNvPr>
              <p:cNvSpPr txBox="1"/>
              <p:nvPr/>
            </p:nvSpPr>
            <p:spPr>
              <a:xfrm>
                <a:off x="5913421" y="812605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6" name="文字方塊 69">
                <a:extLst>
                  <a:ext uri="{FF2B5EF4-FFF2-40B4-BE49-F238E27FC236}">
                    <a16:creationId xmlns:a16="http://schemas.microsoft.com/office/drawing/2014/main" id="{C22C7938-DD4F-952A-2A18-43E92D706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421" y="812605"/>
                <a:ext cx="2520696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A1C0AE64-C622-472D-2865-09AA9C6EA150}"/>
                  </a:ext>
                </a:extLst>
              </p:cNvPr>
              <p:cNvSpPr txBox="1"/>
              <p:nvPr/>
            </p:nvSpPr>
            <p:spPr>
              <a:xfrm>
                <a:off x="493986" y="3217609"/>
                <a:ext cx="7472856" cy="15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+25</m:t>
                          </m:r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+42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−14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A1C0AE64-C622-472D-2865-09AA9C6E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217609"/>
                <a:ext cx="7472856" cy="1513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F652438-5C16-0F84-BA97-A0377875F587}"/>
                  </a:ext>
                </a:extLst>
              </p:cNvPr>
              <p:cNvSpPr txBox="1"/>
              <p:nvPr/>
            </p:nvSpPr>
            <p:spPr>
              <a:xfrm>
                <a:off x="-94593" y="4898838"/>
                <a:ext cx="38678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F652438-5C16-0F84-BA97-A0377875F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593" y="4898838"/>
                <a:ext cx="386780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77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D95B-2BE6-FAFB-6E51-8DD46081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8EE50C-3B36-CB74-16BF-505CB1979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60674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8EE50C-3B36-CB74-16BF-505CB1979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606743"/>
              </a:xfrm>
              <a:blipFill>
                <a:blip r:embed="rId2"/>
                <a:stretch>
                  <a:fillRect l="-1043" t="-160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003900DB-2DF7-A841-EC72-8845920CFCA0}"/>
                  </a:ext>
                </a:extLst>
              </p:cNvPr>
              <p:cNvSpPr txBox="1"/>
              <p:nvPr/>
            </p:nvSpPr>
            <p:spPr>
              <a:xfrm>
                <a:off x="3167555" y="2297431"/>
                <a:ext cx="585689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003900DB-2DF7-A841-EC72-8845920CF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55" y="2297431"/>
                <a:ext cx="5856890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E777264-F4B4-3086-9A46-9BE8EFB0795B}"/>
                  </a:ext>
                </a:extLst>
              </p:cNvPr>
              <p:cNvSpPr txBox="1"/>
              <p:nvPr/>
            </p:nvSpPr>
            <p:spPr>
              <a:xfrm>
                <a:off x="2585544" y="3081235"/>
                <a:ext cx="2879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E777264-F4B4-3086-9A46-9BE8EFB07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44" y="3081235"/>
                <a:ext cx="287983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4853-1258-D4E0-E20E-26C0BF6B1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542900"/>
                <a:ext cx="10515600" cy="6067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 is not the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4853-1258-D4E0-E20E-26C0BF6B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42900"/>
                <a:ext cx="10515600" cy="606743"/>
              </a:xfrm>
              <a:prstGeom prst="rect">
                <a:avLst/>
              </a:prstGeom>
              <a:blipFill>
                <a:blip r:embed="rId5"/>
                <a:stretch>
                  <a:fillRect l="-1043" t="-12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A76014B-A971-4F33-743E-6FD5700FDE4F}"/>
                  </a:ext>
                </a:extLst>
              </p:cNvPr>
              <p:cNvSpPr txBox="1"/>
              <p:nvPr/>
            </p:nvSpPr>
            <p:spPr>
              <a:xfrm>
                <a:off x="3167555" y="4004565"/>
                <a:ext cx="2643310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A76014B-A971-4F33-743E-6FD5700F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55" y="4004565"/>
                <a:ext cx="2643310" cy="465961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CFEEDBA-FD23-BB6A-5AB2-22BF9534D9E3}"/>
                  </a:ext>
                </a:extLst>
              </p:cNvPr>
              <p:cNvSpPr txBox="1"/>
              <p:nvPr/>
            </p:nvSpPr>
            <p:spPr>
              <a:xfrm>
                <a:off x="2585544" y="4465694"/>
                <a:ext cx="17996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7CFEEDBA-FD23-BB6A-5AB2-22BF9534D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44" y="4465694"/>
                <a:ext cx="1799643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AF9EF56-ADA5-A900-BFB9-2D388D2F90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963029"/>
                <a:ext cx="10515600" cy="1065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=0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AF9EF56-ADA5-A900-BFB9-2D388D2F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3029"/>
                <a:ext cx="10515600" cy="1065982"/>
              </a:xfrm>
              <a:prstGeom prst="rect">
                <a:avLst/>
              </a:prstGeom>
              <a:blipFill>
                <a:blip r:embed="rId8"/>
                <a:stretch>
                  <a:fillRect l="-1043" t="-9143" b="-9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4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9F6E-FB0A-6890-379A-D5788368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1C61B2C-C43E-5EC3-7003-40E766E1F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1353800" cy="1641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Now,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,3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Also,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Last,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1C61B2C-C43E-5EC3-7003-40E766E1F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1353800" cy="1641091"/>
              </a:xfrm>
              <a:prstGeom prst="rect">
                <a:avLst/>
              </a:prstGeom>
              <a:blipFill>
                <a:blip r:embed="rId2"/>
                <a:stretch>
                  <a:fillRect l="-967" t="-4444" b="-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972AC45-2549-B92F-6E04-25484A1F437C}"/>
                  </a:ext>
                </a:extLst>
              </p:cNvPr>
              <p:cNvSpPr txBox="1"/>
              <p:nvPr/>
            </p:nvSpPr>
            <p:spPr>
              <a:xfrm>
                <a:off x="1946516" y="3331779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F972AC45-2549-B92F-6E04-25484A1F4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16" y="3331779"/>
                <a:ext cx="280416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10439A0-3FDC-6701-1BB1-F45892615E61}"/>
                  </a:ext>
                </a:extLst>
              </p:cNvPr>
              <p:cNvSpPr txBox="1"/>
              <p:nvPr/>
            </p:nvSpPr>
            <p:spPr>
              <a:xfrm>
                <a:off x="6096000" y="3373857"/>
                <a:ext cx="451062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10439A0-3FDC-6701-1BB1-F4589261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73857"/>
                <a:ext cx="4510629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239B4EE-35D6-CA95-6BCA-9F2DD193BC83}"/>
                  </a:ext>
                </a:extLst>
              </p:cNvPr>
              <p:cNvSpPr txBox="1"/>
              <p:nvPr/>
            </p:nvSpPr>
            <p:spPr>
              <a:xfrm>
                <a:off x="1841412" y="4549672"/>
                <a:ext cx="2268132" cy="8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239B4EE-35D6-CA95-6BCA-9F2DD193B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12" y="4549672"/>
                <a:ext cx="2268132" cy="869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59D047E-B7CB-9D69-017B-F279C43F6554}"/>
                  </a:ext>
                </a:extLst>
              </p:cNvPr>
              <p:cNvSpPr txBox="1"/>
              <p:nvPr/>
            </p:nvSpPr>
            <p:spPr>
              <a:xfrm>
                <a:off x="6180082" y="4753479"/>
                <a:ext cx="13768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59D047E-B7CB-9D69-017B-F279C43F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82" y="4753479"/>
                <a:ext cx="137685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66627ED-58E9-EF8B-57D6-F85A2CEA10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31248"/>
                <a:ext cx="11353800" cy="679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SVM decision hyperplane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66627ED-58E9-EF8B-57D6-F85A2CEA1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1248"/>
                <a:ext cx="11353800" cy="679015"/>
              </a:xfrm>
              <a:prstGeom prst="rect">
                <a:avLst/>
              </a:prstGeom>
              <a:blipFill>
                <a:blip r:embed="rId7"/>
                <a:stretch>
                  <a:fillRect l="-967" t="-1786" b="-8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46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A75A-1D7B-B778-7A08-7BB1F157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D25FF-48D6-9EB5-7378-46A134CE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63" y="4114800"/>
            <a:ext cx="2931574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3861-E105-DC2A-AE4D-A7A9C910E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37" y="3657600"/>
            <a:ext cx="32004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AC72A02-7B06-6139-05F6-BD4B26C52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1010900" cy="24241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First,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Yet, it is linearly inseparable</a:t>
                </a:r>
              </a:p>
              <a:p>
                <a:r>
                  <a:rPr lang="en-US" dirty="0"/>
                  <a:t>Optionally, use a complex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can treat it in a different way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AC72A02-7B06-6139-05F6-BD4B26C52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1010900" cy="2424113"/>
              </a:xfrm>
              <a:blipFill>
                <a:blip r:embed="rId4"/>
                <a:stretch>
                  <a:fillRect l="-997" t="-4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511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64DD-9068-BA77-D915-3D018F65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B96D46-C055-F5B2-1E3A-59D55EC0E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1353800" cy="470058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Define a kernel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maps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 higher dimensional space</a:t>
                </a:r>
              </a:p>
              <a:p>
                <a:r>
                  <a:rPr lang="en-US" dirty="0"/>
                  <a:t>Thus,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becomes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becomes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becomes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more dimension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has, the more </a:t>
                </a:r>
                <a:r>
                  <a:rPr lang="en-US" altLang="zh-CN" dirty="0"/>
                  <a:t>likely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is linearly separable</a:t>
                </a:r>
              </a:p>
              <a:p>
                <a:r>
                  <a:rPr lang="en-US" dirty="0"/>
                  <a:t>We can define a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/>
                  <a:t> instead of calculating it</a:t>
                </a:r>
              </a:p>
              <a:p>
                <a:pPr lvl="1"/>
                <a:r>
                  <a:rPr lang="en-US" dirty="0"/>
                  <a:t>This is called </a:t>
                </a:r>
                <a:r>
                  <a:rPr lang="en-US" dirty="0">
                    <a:solidFill>
                      <a:srgbClr val="FF0000"/>
                    </a:solidFill>
                  </a:rPr>
                  <a:t>the kernel trick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B96D46-C055-F5B2-1E3A-59D55EC0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1353800" cy="4700588"/>
              </a:xfrm>
              <a:blipFill>
                <a:blip r:embed="rId2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78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7553-0254-ABE6-52ED-1C457D9C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F3F7A13-0315-1A6B-DC8A-B9DE7A84FE0E}"/>
                  </a:ext>
                </a:extLst>
              </p:cNvPr>
              <p:cNvSpPr txBox="1"/>
              <p:nvPr/>
            </p:nvSpPr>
            <p:spPr>
              <a:xfrm>
                <a:off x="4877211" y="0"/>
                <a:ext cx="280416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F3F7A13-0315-1A6B-DC8A-B9DE7A84F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211" y="0"/>
                <a:ext cx="2804160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47F1CBEF-0479-96AB-2106-BCC3B47829BB}"/>
                  </a:ext>
                </a:extLst>
              </p:cNvPr>
              <p:cNvSpPr txBox="1"/>
              <p:nvPr/>
            </p:nvSpPr>
            <p:spPr>
              <a:xfrm>
                <a:off x="7681371" y="0"/>
                <a:ext cx="4510629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47F1CBEF-0479-96AB-2106-BCC3B4782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71" y="0"/>
                <a:ext cx="4510629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2075B9B-04CB-DA24-A106-9621D143CF80}"/>
                  </a:ext>
                </a:extLst>
              </p:cNvPr>
              <p:cNvSpPr txBox="1"/>
              <p:nvPr/>
            </p:nvSpPr>
            <p:spPr>
              <a:xfrm>
                <a:off x="685061" y="3981451"/>
                <a:ext cx="11188460" cy="253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brk m:alnAt="1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m:rPr>
                          <m:brk m:alnAt="1"/>
                        </m:rP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2075B9B-04CB-DA24-A106-9621D143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1" y="3981451"/>
                <a:ext cx="11188460" cy="2537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AAE155-A2F0-2725-00DE-6759512E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52450"/>
          </a:xfrm>
        </p:spPr>
        <p:txBody>
          <a:bodyPr>
            <a:normAutofit/>
          </a:bodyPr>
          <a:lstStyle/>
          <a:p>
            <a:r>
              <a:rPr lang="en-US" altLang="zh-TW" dirty="0"/>
              <a:t>After applying the kernel function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52D60615-244C-BE5C-1B21-479563642625}"/>
                  </a:ext>
                </a:extLst>
              </p:cNvPr>
              <p:cNvSpPr txBox="1"/>
              <p:nvPr/>
            </p:nvSpPr>
            <p:spPr>
              <a:xfrm>
                <a:off x="1791111" y="2210874"/>
                <a:ext cx="30861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52D60615-244C-BE5C-1B21-479563642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1" y="2210874"/>
                <a:ext cx="3086100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59AE5B60-1ED5-5AC4-773D-93A25058DE98}"/>
                  </a:ext>
                </a:extLst>
              </p:cNvPr>
              <p:cNvSpPr txBox="1"/>
              <p:nvPr/>
            </p:nvSpPr>
            <p:spPr>
              <a:xfrm>
                <a:off x="6279291" y="2210874"/>
                <a:ext cx="5167854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59AE5B60-1ED5-5AC4-773D-93A25058D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291" y="2210874"/>
                <a:ext cx="5167854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CC3CC2-03C0-A27F-436D-39896E6F943F}"/>
              </a:ext>
            </a:extLst>
          </p:cNvPr>
          <p:cNvSpPr txBox="1">
            <a:spLocks/>
          </p:cNvSpPr>
          <p:nvPr/>
        </p:nvSpPr>
        <p:spPr>
          <a:xfrm>
            <a:off x="838200" y="3429001"/>
            <a:ext cx="11353800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So the model becomes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8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DEC0-4B0C-422E-C1B3-449CD2E3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63666B-E082-9830-DE59-84470B295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1353800" cy="4700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According to </a:t>
                </a:r>
                <a:r>
                  <a:rPr lang="en-US" dirty="0">
                    <a:solidFill>
                      <a:srgbClr val="0070C0"/>
                    </a:solidFill>
                  </a:rPr>
                  <a:t>Mercer’s theorem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Common kernel functions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  <a:latin typeface="Calibri (Body)"/>
                  </a:rPr>
                  <a:t>Radial Basis Function</a:t>
                </a:r>
                <a:r>
                  <a:rPr lang="en-US" dirty="0">
                    <a:solidFill>
                      <a:srgbClr val="333333"/>
                    </a:solidFill>
                    <a:latin typeface="Calibri (Body)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b="0" i="1" smtClean="0">
                                        <a:solidFill>
                                          <a:srgbClr val="33333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Polynomial Kernel Function: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33333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33333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hyperparameter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63666B-E082-9830-DE59-84470B295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1353800" cy="4700588"/>
              </a:xfrm>
              <a:blipFill>
                <a:blip r:embed="rId2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5664593D-04F7-55D6-64D1-1066F5173194}"/>
              </a:ext>
            </a:extLst>
          </p:cNvPr>
          <p:cNvSpPr txBox="1"/>
          <p:nvPr/>
        </p:nvSpPr>
        <p:spPr>
          <a:xfrm rot="618433">
            <a:off x="7935331" y="606849"/>
            <a:ext cx="201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If and only if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28F37B-8CEB-CCF4-56BE-76528D8A3A1E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H="1" flipV="1">
            <a:off x="9930535" y="1017631"/>
            <a:ext cx="868480" cy="817507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96E7567-1811-8128-7AD6-2D2832F5A423}"/>
              </a:ext>
            </a:extLst>
          </p:cNvPr>
          <p:cNvSpPr/>
          <p:nvPr/>
        </p:nvSpPr>
        <p:spPr>
          <a:xfrm>
            <a:off x="10568080" y="1835138"/>
            <a:ext cx="461870" cy="409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69">
            <a:extLst>
              <a:ext uri="{FF2B5EF4-FFF2-40B4-BE49-F238E27FC236}">
                <a16:creationId xmlns:a16="http://schemas.microsoft.com/office/drawing/2014/main" id="{E174E48E-A7BA-9DCA-E920-B59791A2FD83}"/>
              </a:ext>
            </a:extLst>
          </p:cNvPr>
          <p:cNvSpPr txBox="1"/>
          <p:nvPr/>
        </p:nvSpPr>
        <p:spPr>
          <a:xfrm>
            <a:off x="7770204" y="2244291"/>
            <a:ext cx="257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Commutative law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F8BD47-F7B3-2E57-23EB-5290DE0DB9A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00650" y="2475124"/>
            <a:ext cx="2569554" cy="0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9">
            <a:extLst>
              <a:ext uri="{FF2B5EF4-FFF2-40B4-BE49-F238E27FC236}">
                <a16:creationId xmlns:a16="http://schemas.microsoft.com/office/drawing/2014/main" id="{7823B4E3-6A19-3B11-667C-C3B6AA654764}"/>
              </a:ext>
            </a:extLst>
          </p:cNvPr>
          <p:cNvSpPr txBox="1"/>
          <p:nvPr/>
        </p:nvSpPr>
        <p:spPr>
          <a:xfrm>
            <a:off x="8492260" y="2705956"/>
            <a:ext cx="287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Semi-positive definite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D97971-33D1-3554-972F-3267FB249DD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6810" y="2936789"/>
            <a:ext cx="1695450" cy="0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58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60C0-4360-9321-DA69-1A79FD91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SVM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715A471-082C-4CF5-C39D-7E4424F29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475139"/>
              </p:ext>
            </p:extLst>
          </p:nvPr>
        </p:nvGraphicFramePr>
        <p:xfrm>
          <a:off x="6333780" y="3245076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DDE84-F00A-71B2-F3EE-E643319274A2}"/>
              </a:ext>
            </a:extLst>
          </p:cNvPr>
          <p:cNvCxnSpPr>
            <a:cxnSpLocks/>
          </p:cNvCxnSpPr>
          <p:nvPr/>
        </p:nvCxnSpPr>
        <p:spPr>
          <a:xfrm>
            <a:off x="7671816" y="3020103"/>
            <a:ext cx="4073719" cy="38378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76BFA6-3440-7511-6C6E-54CBDB9E11AF}"/>
              </a:ext>
            </a:extLst>
          </p:cNvPr>
          <p:cNvCxnSpPr>
            <a:cxnSpLocks/>
          </p:cNvCxnSpPr>
          <p:nvPr/>
        </p:nvCxnSpPr>
        <p:spPr>
          <a:xfrm>
            <a:off x="8951976" y="3100150"/>
            <a:ext cx="2793559" cy="267952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D8FFA7-B8B1-8199-0BEC-BE8F3BF2BBCC}"/>
              </a:ext>
            </a:extLst>
          </p:cNvPr>
          <p:cNvCxnSpPr>
            <a:cxnSpLocks/>
          </p:cNvCxnSpPr>
          <p:nvPr/>
        </p:nvCxnSpPr>
        <p:spPr>
          <a:xfrm>
            <a:off x="7397496" y="3784238"/>
            <a:ext cx="3219135" cy="307376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CDC88E-077F-FCDE-72D4-63B65851E81C}"/>
              </a:ext>
            </a:extLst>
          </p:cNvPr>
          <p:cNvCxnSpPr>
            <a:cxnSpLocks/>
          </p:cNvCxnSpPr>
          <p:nvPr/>
        </p:nvCxnSpPr>
        <p:spPr>
          <a:xfrm>
            <a:off x="8140006" y="3707918"/>
            <a:ext cx="2850151" cy="265766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095B3E-B394-6076-3E4C-46FCC9B1689A}"/>
              </a:ext>
            </a:extLst>
          </p:cNvPr>
          <p:cNvCxnSpPr>
            <a:cxnSpLocks/>
          </p:cNvCxnSpPr>
          <p:nvPr/>
        </p:nvCxnSpPr>
        <p:spPr>
          <a:xfrm>
            <a:off x="8233742" y="3150082"/>
            <a:ext cx="3339994" cy="30924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68B4A5-9030-75C3-A301-1E7DB1C9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5592097" cy="1015227"/>
          </a:xfrm>
        </p:spPr>
        <p:txBody>
          <a:bodyPr>
            <a:normAutofit/>
          </a:bodyPr>
          <a:lstStyle/>
          <a:p>
            <a:r>
              <a:rPr lang="en-US" altLang="zh-TW" dirty="0"/>
              <a:t>SVM is sensitive to noise</a:t>
            </a:r>
          </a:p>
          <a:p>
            <a:r>
              <a:rPr lang="en-US" dirty="0"/>
              <a:t>Let us define a loss</a:t>
            </a:r>
          </a:p>
        </p:txBody>
      </p:sp>
      <p:sp>
        <p:nvSpPr>
          <p:cNvPr id="14" name="文字方塊 69">
            <a:extLst>
              <a:ext uri="{FF2B5EF4-FFF2-40B4-BE49-F238E27FC236}">
                <a16:creationId xmlns:a16="http://schemas.microsoft.com/office/drawing/2014/main" id="{66255468-6772-DDB5-9B64-1DC429850F91}"/>
              </a:ext>
            </a:extLst>
          </p:cNvPr>
          <p:cNvSpPr txBox="1"/>
          <p:nvPr/>
        </p:nvSpPr>
        <p:spPr>
          <a:xfrm rot="618433">
            <a:off x="8618042" y="2047188"/>
            <a:ext cx="293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Maybe this is noise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94DB36-C7A1-96FF-278A-7F9ECC2D773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9085006" y="2505128"/>
            <a:ext cx="960783" cy="2047207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B71F82-29CE-320B-1547-0E46E6D9C6A4}"/>
              </a:ext>
            </a:extLst>
          </p:cNvPr>
          <p:cNvCxnSpPr>
            <a:cxnSpLocks/>
          </p:cNvCxnSpPr>
          <p:nvPr/>
        </p:nvCxnSpPr>
        <p:spPr>
          <a:xfrm flipH="1">
            <a:off x="8634614" y="4552335"/>
            <a:ext cx="420152" cy="405428"/>
          </a:xfrm>
          <a:prstGeom prst="line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A3097F34-420F-3C5C-E98A-BF4334C14031}"/>
                  </a:ext>
                </a:extLst>
              </p:cNvPr>
              <p:cNvSpPr txBox="1"/>
              <p:nvPr/>
            </p:nvSpPr>
            <p:spPr>
              <a:xfrm>
                <a:off x="8287575" y="4281479"/>
                <a:ext cx="6940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A3097F34-420F-3C5C-E98A-BF4334C1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575" y="4281479"/>
                <a:ext cx="69407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75F183CD-36AD-49F8-522C-9E1F80C3AB1C}"/>
                  </a:ext>
                </a:extLst>
              </p:cNvPr>
              <p:cNvSpPr txBox="1"/>
              <p:nvPr/>
            </p:nvSpPr>
            <p:spPr>
              <a:xfrm>
                <a:off x="1054658" y="2705914"/>
                <a:ext cx="4924738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75F183CD-36AD-49F8-522C-9E1F80C3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58" y="2705914"/>
                <a:ext cx="4924738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A2B4570-82D2-62D3-C5D8-73AC918D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27" y="4439913"/>
            <a:ext cx="3937000" cy="22860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D7E5DE1-F428-68CC-65A2-E88E590A6B7B}"/>
              </a:ext>
            </a:extLst>
          </p:cNvPr>
          <p:cNvSpPr txBox="1">
            <a:spLocks/>
          </p:cNvSpPr>
          <p:nvPr/>
        </p:nvSpPr>
        <p:spPr>
          <a:xfrm>
            <a:off x="838199" y="3350961"/>
            <a:ext cx="5592097" cy="53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This is </a:t>
            </a:r>
            <a:r>
              <a:rPr lang="en-US" altLang="zh-TW" dirty="0">
                <a:solidFill>
                  <a:srgbClr val="0070C0"/>
                </a:solidFill>
              </a:rPr>
              <a:t>Hinge loss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69">
                <a:extLst>
                  <a:ext uri="{FF2B5EF4-FFF2-40B4-BE49-F238E27FC236}">
                    <a16:creationId xmlns:a16="http://schemas.microsoft.com/office/drawing/2014/main" id="{A459FFB2-0923-F5EA-4BCB-5F70F279C5D8}"/>
                  </a:ext>
                </a:extLst>
              </p:cNvPr>
              <p:cNvSpPr txBox="1"/>
              <p:nvPr/>
            </p:nvSpPr>
            <p:spPr>
              <a:xfrm>
                <a:off x="1087845" y="3789741"/>
                <a:ext cx="3257879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h𝑖𝑛𝑔𝑒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5" name="文字方塊 69">
                <a:extLst>
                  <a:ext uri="{FF2B5EF4-FFF2-40B4-BE49-F238E27FC236}">
                    <a16:creationId xmlns:a16="http://schemas.microsoft.com/office/drawing/2014/main" id="{A459FFB2-0923-F5EA-4BCB-5F70F279C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45" y="3789741"/>
                <a:ext cx="3257879" cy="491738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5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341C-1798-8829-3CC6-441BE895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SVM</a:t>
            </a:r>
          </a:p>
        </p:txBody>
      </p:sp>
      <p:sp>
        <p:nvSpPr>
          <p:cNvPr id="6" name="文字方塊 69">
            <a:extLst>
              <a:ext uri="{FF2B5EF4-FFF2-40B4-BE49-F238E27FC236}">
                <a16:creationId xmlns:a16="http://schemas.microsoft.com/office/drawing/2014/main" id="{735D6141-A634-BAE0-7A99-E4B66601C71D}"/>
              </a:ext>
            </a:extLst>
          </p:cNvPr>
          <p:cNvSpPr txBox="1"/>
          <p:nvPr/>
        </p:nvSpPr>
        <p:spPr>
          <a:xfrm rot="20560636">
            <a:off x="1249495" y="1762694"/>
            <a:ext cx="248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Hard margin SVM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A00B3D-7CA2-FFB0-3A91-7114C8A5B066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>
            <a:off x="2562396" y="1961344"/>
            <a:ext cx="1970843" cy="252545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A31A85E5-A93C-F2AD-0C1B-1E84AE474A39}"/>
                  </a:ext>
                </a:extLst>
              </p:cNvPr>
              <p:cNvSpPr txBox="1"/>
              <p:nvPr/>
            </p:nvSpPr>
            <p:spPr>
              <a:xfrm>
                <a:off x="4662282" y="4538890"/>
                <a:ext cx="3548268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A31A85E5-A93C-F2AD-0C1B-1E84AE47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82" y="4538890"/>
                <a:ext cx="3548268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69">
            <a:extLst>
              <a:ext uri="{FF2B5EF4-FFF2-40B4-BE49-F238E27FC236}">
                <a16:creationId xmlns:a16="http://schemas.microsoft.com/office/drawing/2014/main" id="{61F0CF5B-197C-ADB5-61AB-8CD816F25373}"/>
              </a:ext>
            </a:extLst>
          </p:cNvPr>
          <p:cNvSpPr txBox="1"/>
          <p:nvPr/>
        </p:nvSpPr>
        <p:spPr>
          <a:xfrm rot="20560636">
            <a:off x="1378538" y="5185709"/>
            <a:ext cx="248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Soft margin SVM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B03D0D-FD1A-9F54-9C2E-EEE91C3D3C1B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>
          <a:xfrm flipH="1">
            <a:off x="2691439" y="5179578"/>
            <a:ext cx="1970843" cy="457326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3000CDFC-21DC-096E-3C6D-3265B6065F04}"/>
                  </a:ext>
                </a:extLst>
              </p:cNvPr>
              <p:cNvSpPr txBox="1"/>
              <p:nvPr/>
            </p:nvSpPr>
            <p:spPr>
              <a:xfrm>
                <a:off x="4533239" y="1540363"/>
                <a:ext cx="1562761" cy="84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3000CDFC-21DC-096E-3C6D-3265B6065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39" y="1540363"/>
                <a:ext cx="1562761" cy="841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4B65B7AE-10D0-A85D-7516-3CDF2FD7CFD8}"/>
                  </a:ext>
                </a:extLst>
              </p:cNvPr>
              <p:cNvSpPr txBox="1"/>
              <p:nvPr/>
            </p:nvSpPr>
            <p:spPr>
              <a:xfrm>
                <a:off x="3750135" y="2382325"/>
                <a:ext cx="6398917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4B65B7AE-10D0-A85D-7516-3CDF2FD7C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35" y="2382325"/>
                <a:ext cx="6398917" cy="5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DA1D627-32B9-1134-CD01-6E2DE64A5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7195" y="2929221"/>
                <a:ext cx="10515600" cy="16096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0,1−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equivalent to two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0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DA1D627-32B9-1134-CD01-6E2DE64A5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7195" y="2929221"/>
                <a:ext cx="10515600" cy="1609669"/>
              </a:xfrm>
              <a:blipFill>
                <a:blip r:embed="rId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69">
                <a:extLst>
                  <a:ext uri="{FF2B5EF4-FFF2-40B4-BE49-F238E27FC236}">
                    <a16:creationId xmlns:a16="http://schemas.microsoft.com/office/drawing/2014/main" id="{450DE37F-6D52-7907-5906-9A8F357DC517}"/>
                  </a:ext>
                </a:extLst>
              </p:cNvPr>
              <p:cNvSpPr txBox="1"/>
              <p:nvPr/>
            </p:nvSpPr>
            <p:spPr>
              <a:xfrm>
                <a:off x="4126435" y="5820266"/>
                <a:ext cx="4878690" cy="9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5" name="文字方塊 69">
                <a:extLst>
                  <a:ext uri="{FF2B5EF4-FFF2-40B4-BE49-F238E27FC236}">
                    <a16:creationId xmlns:a16="http://schemas.microsoft.com/office/drawing/2014/main" id="{450DE37F-6D52-7907-5906-9A8F357D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35" y="5820266"/>
                <a:ext cx="4878690" cy="9118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2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2EBDF3B-1EFD-35A6-CC02-BCBF31A0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36" y="-269615"/>
            <a:ext cx="3429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723B6-E123-8213-9B66-5FD61BCD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Margin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97F08-F412-EFA5-778D-EACBE3182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196" y="1738522"/>
                <a:ext cx="6352505" cy="421982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Model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Decision hyperplane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Support vectors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Other vectors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97F08-F412-EFA5-778D-EACBE3182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196" y="1738522"/>
                <a:ext cx="6352505" cy="4219825"/>
              </a:xfrm>
              <a:blipFill>
                <a:blip r:embed="rId3"/>
                <a:stretch>
                  <a:fillRect l="-1727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C53A4F3-EE5F-1B0A-AB20-21D6AD379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736022"/>
              </p:ext>
            </p:extLst>
          </p:nvPr>
        </p:nvGraphicFramePr>
        <p:xfrm>
          <a:off x="6333780" y="378423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244129-8C68-F6EE-0010-6EE9FF17487B}"/>
              </a:ext>
            </a:extLst>
          </p:cNvPr>
          <p:cNvCxnSpPr>
            <a:cxnSpLocks/>
          </p:cNvCxnSpPr>
          <p:nvPr/>
        </p:nvCxnSpPr>
        <p:spPr>
          <a:xfrm>
            <a:off x="7148052" y="2987394"/>
            <a:ext cx="4597483" cy="4409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537B94-93DD-75D2-9422-8B55DB3D72D3}"/>
              </a:ext>
            </a:extLst>
          </p:cNvPr>
          <p:cNvCxnSpPr>
            <a:cxnSpLocks/>
          </p:cNvCxnSpPr>
          <p:nvPr/>
        </p:nvCxnSpPr>
        <p:spPr>
          <a:xfrm>
            <a:off x="8373071" y="3082357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B23568-8A2B-74A2-FE4F-48694EB8F08D}"/>
              </a:ext>
            </a:extLst>
          </p:cNvPr>
          <p:cNvCxnSpPr>
            <a:cxnSpLocks/>
          </p:cNvCxnSpPr>
          <p:nvPr/>
        </p:nvCxnSpPr>
        <p:spPr>
          <a:xfrm>
            <a:off x="7244167" y="4160681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AEB86F-136B-ADE1-2EF7-F0D2FCBD3FDB}"/>
              </a:ext>
            </a:extLst>
          </p:cNvPr>
          <p:cNvCxnSpPr>
            <a:cxnSpLocks/>
          </p:cNvCxnSpPr>
          <p:nvPr/>
        </p:nvCxnSpPr>
        <p:spPr>
          <a:xfrm flipV="1">
            <a:off x="6341806" y="4998249"/>
            <a:ext cx="5712542" cy="4916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2BEF08-CEBF-73EC-86C0-5E6AC5F19BF7}"/>
              </a:ext>
            </a:extLst>
          </p:cNvPr>
          <p:cNvCxnSpPr>
            <a:cxnSpLocks/>
          </p:cNvCxnSpPr>
          <p:nvPr/>
        </p:nvCxnSpPr>
        <p:spPr>
          <a:xfrm flipH="1">
            <a:off x="6333780" y="5214401"/>
            <a:ext cx="5720568" cy="4879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D88337-56CB-70C6-7A75-4D83DC3BF0E2}"/>
              </a:ext>
            </a:extLst>
          </p:cNvPr>
          <p:cNvCxnSpPr>
            <a:cxnSpLocks/>
          </p:cNvCxnSpPr>
          <p:nvPr/>
        </p:nvCxnSpPr>
        <p:spPr>
          <a:xfrm flipH="1">
            <a:off x="6333780" y="4789400"/>
            <a:ext cx="5720568" cy="4879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A02960-E3C1-9EB1-43E3-7BACAF1073C8}"/>
              </a:ext>
            </a:extLst>
          </p:cNvPr>
          <p:cNvCxnSpPr>
            <a:cxnSpLocks/>
          </p:cNvCxnSpPr>
          <p:nvPr/>
        </p:nvCxnSpPr>
        <p:spPr>
          <a:xfrm flipH="1">
            <a:off x="8351400" y="3012589"/>
            <a:ext cx="1917441" cy="4269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9EC3B4-5353-4D4C-F3C7-AAD82DE0BB03}"/>
              </a:ext>
            </a:extLst>
          </p:cNvPr>
          <p:cNvCxnSpPr>
            <a:cxnSpLocks/>
          </p:cNvCxnSpPr>
          <p:nvPr/>
        </p:nvCxnSpPr>
        <p:spPr>
          <a:xfrm flipH="1">
            <a:off x="7926606" y="2987394"/>
            <a:ext cx="1921454" cy="426935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17B59D-0844-3455-F6A1-30DB23536606}"/>
              </a:ext>
            </a:extLst>
          </p:cNvPr>
          <p:cNvCxnSpPr>
            <a:cxnSpLocks/>
          </p:cNvCxnSpPr>
          <p:nvPr/>
        </p:nvCxnSpPr>
        <p:spPr>
          <a:xfrm flipH="1">
            <a:off x="8772181" y="3070197"/>
            <a:ext cx="1921454" cy="426935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1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36D0-A28F-730F-B628-67E8667D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65826517-7FE3-5AF1-615D-1ADF743E0882}"/>
                  </a:ext>
                </a:extLst>
              </p:cNvPr>
              <p:cNvSpPr txBox="1"/>
              <p:nvPr/>
            </p:nvSpPr>
            <p:spPr>
              <a:xfrm>
                <a:off x="4485199" y="1690688"/>
                <a:ext cx="3478930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65826517-7FE3-5AF1-615D-1ADF743E0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199" y="1690688"/>
                <a:ext cx="34789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5F48EFC2-C83A-B296-7692-2D00DC19CCA2}"/>
                  </a:ext>
                </a:extLst>
              </p:cNvPr>
              <p:cNvSpPr txBox="1"/>
              <p:nvPr/>
            </p:nvSpPr>
            <p:spPr>
              <a:xfrm>
                <a:off x="3939621" y="2972064"/>
                <a:ext cx="5381359" cy="911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5F48EFC2-C83A-B296-7692-2D00DC19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621" y="2972064"/>
                <a:ext cx="5381359" cy="911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C09972-7C03-907E-6270-E88A0864A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69763"/>
                <a:ext cx="10515600" cy="16096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a hyperparameter controlling the tolerance of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altLang="zh-TW" dirty="0">
                    <a:ea typeface="Cambria Math" panose="02040503050406030204" pitchFamily="18" charset="0"/>
                  </a:rPr>
                  <a:t>A big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means a low tolerance on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is equivalent to hard margin SVM</a:t>
                </a:r>
              </a:p>
              <a:p>
                <a:pPr lvl="1"/>
                <a:r>
                  <a:rPr lang="en-US" altLang="zh-TW" dirty="0">
                    <a:ea typeface="Cambria Math" panose="02040503050406030204" pitchFamily="18" charset="0"/>
                  </a:rPr>
                  <a:t>A small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means a high tolerance on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C09972-7C03-907E-6270-E88A0864A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69763"/>
                <a:ext cx="10515600" cy="1609669"/>
              </a:xfrm>
              <a:blipFill>
                <a:blip r:embed="rId4"/>
                <a:stretch>
                  <a:fillRect t="-6439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28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2794-09F4-F4F4-BD93-40433B43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10EF4AE1-9167-D94A-7C83-062712D8776C}"/>
                  </a:ext>
                </a:extLst>
              </p:cNvPr>
              <p:cNvSpPr txBox="1"/>
              <p:nvPr/>
            </p:nvSpPr>
            <p:spPr>
              <a:xfrm>
                <a:off x="0" y="1356110"/>
                <a:ext cx="121920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10EF4AE1-9167-D94A-7C83-062712D8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56110"/>
                <a:ext cx="121920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DEA6CF3A-5686-C260-29EF-8993F548AA90}"/>
                  </a:ext>
                </a:extLst>
              </p:cNvPr>
              <p:cNvSpPr txBox="1"/>
              <p:nvPr/>
            </p:nvSpPr>
            <p:spPr>
              <a:xfrm>
                <a:off x="4433626" y="2486932"/>
                <a:ext cx="3324748" cy="620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lim>
                          </m:limLow>
                        </m:fName>
                        <m: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lim>
                          </m:limLow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DEA6CF3A-5686-C260-29EF-8993F548A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626" y="2486932"/>
                <a:ext cx="3324748" cy="62049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AD4D2D30-C354-8CE2-BCC7-E6A426298B14}"/>
                  </a:ext>
                </a:extLst>
              </p:cNvPr>
              <p:cNvSpPr txBox="1"/>
              <p:nvPr/>
            </p:nvSpPr>
            <p:spPr>
              <a:xfrm>
                <a:off x="3730565" y="3107423"/>
                <a:ext cx="19939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altLang="zh-CN" sz="240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AD4D2D30-C354-8CE2-BCC7-E6A426298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565" y="3107423"/>
                <a:ext cx="1993959" cy="830997"/>
              </a:xfrm>
              <a:prstGeom prst="rect">
                <a:avLst/>
              </a:prstGeom>
              <a:blipFill>
                <a:blip r:embed="rId5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3135053-2335-3F65-4C13-39F4EA44496A}"/>
                  </a:ext>
                </a:extLst>
              </p:cNvPr>
              <p:cNvSpPr txBox="1"/>
              <p:nvPr/>
            </p:nvSpPr>
            <p:spPr>
              <a:xfrm>
                <a:off x="126656" y="4314130"/>
                <a:ext cx="1895475" cy="898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3135053-2335-3F65-4C13-39F4EA44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6" y="4314130"/>
                <a:ext cx="1895475" cy="898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5AB456B-7823-184C-D46F-B0B9DCF65212}"/>
                  </a:ext>
                </a:extLst>
              </p:cNvPr>
              <p:cNvSpPr txBox="1"/>
              <p:nvPr/>
            </p:nvSpPr>
            <p:spPr>
              <a:xfrm>
                <a:off x="335157" y="5440238"/>
                <a:ext cx="1466851" cy="80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75AB456B-7823-184C-D46F-B0B9DCF6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7" y="5440238"/>
                <a:ext cx="1466851" cy="8090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E5A0D34D-C453-1549-DC9A-2559AD04C915}"/>
                  </a:ext>
                </a:extLst>
              </p:cNvPr>
              <p:cNvSpPr txBox="1"/>
              <p:nvPr/>
            </p:nvSpPr>
            <p:spPr>
              <a:xfrm>
                <a:off x="5465037" y="4254111"/>
                <a:ext cx="1751960" cy="81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E5A0D34D-C453-1549-DC9A-2559AD04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037" y="4254111"/>
                <a:ext cx="1751960" cy="8104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77DF06F6-47A8-CC9E-8A82-9FF130826FBA}"/>
              </a:ext>
            </a:extLst>
          </p:cNvPr>
          <p:cNvSpPr/>
          <p:nvPr/>
        </p:nvSpPr>
        <p:spPr>
          <a:xfrm>
            <a:off x="1802008" y="4520468"/>
            <a:ext cx="588767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BC762E4-D459-3D8A-3CF3-0AC48F1EB70B}"/>
                  </a:ext>
                </a:extLst>
              </p:cNvPr>
              <p:cNvSpPr txBox="1"/>
              <p:nvPr/>
            </p:nvSpPr>
            <p:spPr>
              <a:xfrm>
                <a:off x="2345834" y="4078583"/>
                <a:ext cx="324278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4BC762E4-D459-3D8A-3CF3-0AC48F1E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34" y="4078583"/>
                <a:ext cx="3242786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8D59C2FF-9077-8A02-BF8A-F4ABEDC82031}"/>
                  </a:ext>
                </a:extLst>
              </p:cNvPr>
              <p:cNvSpPr txBox="1"/>
              <p:nvPr/>
            </p:nvSpPr>
            <p:spPr>
              <a:xfrm>
                <a:off x="2190716" y="5415743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8D59C2FF-9077-8A02-BF8A-F4ABEDC8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16" y="5415743"/>
                <a:ext cx="2520696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920192-90A0-ECF8-DC1E-CCB5DD47599D}"/>
              </a:ext>
            </a:extLst>
          </p:cNvPr>
          <p:cNvSpPr/>
          <p:nvPr/>
        </p:nvSpPr>
        <p:spPr>
          <a:xfrm>
            <a:off x="7132180" y="4428517"/>
            <a:ext cx="962025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557F3F-A1BF-841A-BB85-56EF4FC1877E}"/>
              </a:ext>
            </a:extLst>
          </p:cNvPr>
          <p:cNvSpPr/>
          <p:nvPr/>
        </p:nvSpPr>
        <p:spPr>
          <a:xfrm>
            <a:off x="1799029" y="5624003"/>
            <a:ext cx="588767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C8B6C1F2-1FF1-6E03-7486-7BD209EAF046}"/>
                  </a:ext>
                </a:extLst>
              </p:cNvPr>
              <p:cNvSpPr txBox="1"/>
              <p:nvPr/>
            </p:nvSpPr>
            <p:spPr>
              <a:xfrm>
                <a:off x="8094205" y="4021674"/>
                <a:ext cx="3971139" cy="127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C8B6C1F2-1FF1-6E03-7486-7BD209EAF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205" y="4021674"/>
                <a:ext cx="3971139" cy="1275349"/>
              </a:xfrm>
              <a:prstGeom prst="rect">
                <a:avLst/>
              </a:prstGeom>
              <a:blipFill>
                <a:blip r:embed="rId11"/>
                <a:stretch>
                  <a:fillRect b="-3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6CAC4934-DBC7-E695-E693-012ABDFEF0D6}"/>
                  </a:ext>
                </a:extLst>
              </p:cNvPr>
              <p:cNvSpPr txBox="1"/>
              <p:nvPr/>
            </p:nvSpPr>
            <p:spPr>
              <a:xfrm>
                <a:off x="7758374" y="5465638"/>
                <a:ext cx="44336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6CAC4934-DBC7-E695-E693-012ABDFEF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74" y="5465638"/>
                <a:ext cx="4433626" cy="1130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9C3B55FE-9077-AA1D-EB85-1736BF802F86}"/>
                  </a:ext>
                </a:extLst>
              </p:cNvPr>
              <p:cNvSpPr txBox="1"/>
              <p:nvPr/>
            </p:nvSpPr>
            <p:spPr>
              <a:xfrm>
                <a:off x="4793999" y="5612764"/>
                <a:ext cx="2273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by a support vector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9C3B55FE-9077-AA1D-EB85-1736BF80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99" y="5612764"/>
                <a:ext cx="2273331" cy="830997"/>
              </a:xfrm>
              <a:prstGeom prst="rect">
                <a:avLst/>
              </a:prstGeom>
              <a:blipFill>
                <a:blip r:embed="rId13"/>
                <a:stretch>
                  <a:fillRect l="-1072" t="-5882" r="-402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4779D23E-594B-BBA5-2108-F60A41501830}"/>
              </a:ext>
            </a:extLst>
          </p:cNvPr>
          <p:cNvSpPr/>
          <p:nvPr/>
        </p:nvSpPr>
        <p:spPr>
          <a:xfrm>
            <a:off x="7032429" y="5797429"/>
            <a:ext cx="725945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03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707B-1633-9528-4534-C7A4FFC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54B94F81-2C25-2F6E-BE95-AA5572D6B7A6}"/>
                  </a:ext>
                </a:extLst>
              </p:cNvPr>
              <p:cNvSpPr txBox="1"/>
              <p:nvPr/>
            </p:nvSpPr>
            <p:spPr>
              <a:xfrm>
                <a:off x="2043113" y="1700213"/>
                <a:ext cx="810577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54B94F81-2C25-2F6E-BE95-AA5572D6B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3" y="1700213"/>
                <a:ext cx="8105774" cy="1172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23B9650-35C3-A57B-69F1-B6077EB0884F}"/>
                  </a:ext>
                </a:extLst>
              </p:cNvPr>
              <p:cNvSpPr txBox="1"/>
              <p:nvPr/>
            </p:nvSpPr>
            <p:spPr>
              <a:xfrm>
                <a:off x="2371691" y="3337350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23B9650-35C3-A57B-69F1-B6077EB08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1" y="3337350"/>
                <a:ext cx="2520696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EF8534CC-114F-1838-87FE-8FD5C566188B}"/>
                  </a:ext>
                </a:extLst>
              </p:cNvPr>
              <p:cNvSpPr txBox="1"/>
              <p:nvPr/>
            </p:nvSpPr>
            <p:spPr>
              <a:xfrm>
                <a:off x="2043113" y="4929837"/>
                <a:ext cx="1993959" cy="127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EF8534CC-114F-1838-87FE-8FD5C5661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3" y="4929837"/>
                <a:ext cx="1993959" cy="12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877026B-9C40-88C7-E4E7-72B7C3D95BAE}"/>
                  </a:ext>
                </a:extLst>
              </p:cNvPr>
              <p:cNvSpPr txBox="1"/>
              <p:nvPr/>
            </p:nvSpPr>
            <p:spPr>
              <a:xfrm>
                <a:off x="1905727" y="2875685"/>
                <a:ext cx="24416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0≤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877026B-9C40-88C7-E4E7-72B7C3D9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2875685"/>
                <a:ext cx="2441636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42AB33B9-A3A1-EB58-3734-1801CC42969C}"/>
              </a:ext>
            </a:extLst>
          </p:cNvPr>
          <p:cNvSpPr/>
          <p:nvPr/>
        </p:nvSpPr>
        <p:spPr>
          <a:xfrm>
            <a:off x="4037072" y="5334723"/>
            <a:ext cx="1454500" cy="4616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693AF0-BBB0-C9EB-5C2A-CB8223B4F56A}"/>
                  </a:ext>
                </a:extLst>
              </p:cNvPr>
              <p:cNvSpPr txBox="1"/>
              <p:nvPr/>
            </p:nvSpPr>
            <p:spPr>
              <a:xfrm>
                <a:off x="5491572" y="5330572"/>
                <a:ext cx="19233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31693AF0-BBB0-C9EB-5C2A-CB8223B4F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72" y="5330572"/>
                <a:ext cx="192332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8DE0D5F-0084-7D48-0D8B-6CFF84AFFEAB}"/>
                  </a:ext>
                </a:extLst>
              </p:cNvPr>
              <p:cNvSpPr txBox="1"/>
              <p:nvPr/>
            </p:nvSpPr>
            <p:spPr>
              <a:xfrm>
                <a:off x="4510871" y="0"/>
                <a:ext cx="324278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18DE0D5F-0084-7D48-0D8B-6CFF84AF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71" y="0"/>
                <a:ext cx="3242786" cy="1130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B2AD30FE-2DE8-D83B-82E1-855A6D57C926}"/>
                  </a:ext>
                </a:extLst>
              </p:cNvPr>
              <p:cNvSpPr txBox="1"/>
              <p:nvPr/>
            </p:nvSpPr>
            <p:spPr>
              <a:xfrm>
                <a:off x="7758374" y="0"/>
                <a:ext cx="44336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B2AD30FE-2DE8-D83B-82E1-855A6D57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74" y="0"/>
                <a:ext cx="4433626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8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F1BE-6B46-AB7B-1ED6-32EFC56E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F3CD5FF7-4147-717E-341B-5E8BE61402F3}"/>
                  </a:ext>
                </a:extLst>
              </p:cNvPr>
              <p:cNvSpPr txBox="1"/>
              <p:nvPr/>
            </p:nvSpPr>
            <p:spPr>
              <a:xfrm>
                <a:off x="2043113" y="1700213"/>
                <a:ext cx="8105774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lim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F3CD5FF7-4147-717E-341B-5E8BE614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13" y="1700213"/>
                <a:ext cx="8105774" cy="1172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C0E4E0E3-BE36-C6BB-DD73-CD37FC0F5BA2}"/>
                  </a:ext>
                </a:extLst>
              </p:cNvPr>
              <p:cNvSpPr txBox="1"/>
              <p:nvPr/>
            </p:nvSpPr>
            <p:spPr>
              <a:xfrm>
                <a:off x="1777940" y="2872842"/>
                <a:ext cx="2746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0≤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C0E4E0E3-BE36-C6BB-DD73-CD37FC0F5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40" y="2872842"/>
                <a:ext cx="2746435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A78D9E2-5AE1-30D6-63E6-A2400D455DC4}"/>
                  </a:ext>
                </a:extLst>
              </p:cNvPr>
              <p:cNvSpPr txBox="1"/>
              <p:nvPr/>
            </p:nvSpPr>
            <p:spPr>
              <a:xfrm>
                <a:off x="2333591" y="3292914"/>
                <a:ext cx="25206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EA78D9E2-5AE1-30D6-63E6-A2400D455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91" y="3292914"/>
                <a:ext cx="2520696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78A4AE-2110-DA73-5B6A-5E87FCB82776}"/>
              </a:ext>
            </a:extLst>
          </p:cNvPr>
          <p:cNvSpPr txBox="1">
            <a:spLocks/>
          </p:cNvSpPr>
          <p:nvPr/>
        </p:nvSpPr>
        <p:spPr>
          <a:xfrm>
            <a:off x="838200" y="4516661"/>
            <a:ext cx="10515600" cy="1833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We are able to solve it manually</a:t>
            </a:r>
          </a:p>
          <a:p>
            <a:r>
              <a:rPr lang="en-US" dirty="0"/>
              <a:t>Alternatively, we can solve it automatically by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Sequential minimal optimization (SMO)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Learn SMO by yourself if you are interested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52A12801-858C-34F2-381B-AA947E8BA4AD}"/>
                  </a:ext>
                </a:extLst>
              </p:cNvPr>
              <p:cNvSpPr txBox="1"/>
              <p:nvPr/>
            </p:nvSpPr>
            <p:spPr>
              <a:xfrm>
                <a:off x="4510871" y="0"/>
                <a:ext cx="324278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52A12801-858C-34F2-381B-AA947E8BA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71" y="0"/>
                <a:ext cx="3242786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0A93B6AA-98B3-C439-ADB8-6DFBAEC15E3B}"/>
                  </a:ext>
                </a:extLst>
              </p:cNvPr>
              <p:cNvSpPr txBox="1"/>
              <p:nvPr/>
            </p:nvSpPr>
            <p:spPr>
              <a:xfrm>
                <a:off x="7758374" y="0"/>
                <a:ext cx="443362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0A93B6AA-98B3-C439-ADB8-6DFBAEC15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74" y="0"/>
                <a:ext cx="4433626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24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FDF-C016-3097-587E-AB7FF52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EEEE8C-D825-5D3F-DCFB-6EE6B463E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 a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Select a kernel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sz="2400" dirty="0"/>
                  <a:t>Solve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lim>
                    </m:limLow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0≤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dirty="0"/>
                  <a:t>Now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5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the SVM decision hyperplane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DEEEE8C-D825-5D3F-DCFB-6EE6B463E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802187"/>
              </a:xfrm>
              <a:prstGeom prst="rect">
                <a:avLst/>
              </a:prstGeom>
              <a:blipFill>
                <a:blip r:embed="rId2"/>
                <a:stretch>
                  <a:fillRect l="-1043" b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7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23B6-E123-8213-9B66-5FD61BCD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Margin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97F08-F412-EFA5-778D-EACBE3182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907" y="1671239"/>
                <a:ext cx="6770414" cy="4647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Decision hyperplane: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Support vectors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Other vectors: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Thus, the distance from the decision hyperplane to support vectors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dirty="0"/>
                  <a:t>We want to maximize the distance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97F08-F412-EFA5-778D-EACBE3182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907" y="1671239"/>
                <a:ext cx="6770414" cy="4647599"/>
              </a:xfrm>
              <a:blipFill>
                <a:blip r:embed="rId3"/>
                <a:stretch>
                  <a:fillRect l="-1620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0DF6A8-5DF7-FA3E-9EE1-06415F2A55F8}"/>
              </a:ext>
            </a:extLst>
          </p:cNvPr>
          <p:cNvCxnSpPr>
            <a:cxnSpLocks/>
          </p:cNvCxnSpPr>
          <p:nvPr/>
        </p:nvCxnSpPr>
        <p:spPr>
          <a:xfrm flipH="1">
            <a:off x="8181342" y="2725192"/>
            <a:ext cx="501445" cy="493281"/>
          </a:xfrm>
          <a:prstGeom prst="line">
            <a:avLst/>
          </a:prstGeom>
          <a:ln w="254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FD0DC9F-4CA0-0EE6-13B2-17DE0D2DC737}"/>
                  </a:ext>
                </a:extLst>
              </p:cNvPr>
              <p:cNvSpPr txBox="1"/>
              <p:nvPr/>
            </p:nvSpPr>
            <p:spPr>
              <a:xfrm>
                <a:off x="7627957" y="2001697"/>
                <a:ext cx="959515" cy="835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FD0DC9F-4CA0-0EE6-13B2-17DE0D2D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957" y="2001697"/>
                <a:ext cx="959515" cy="835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6EC87EE-F46E-1F63-FC41-B208D47EE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460616"/>
              </p:ext>
            </p:extLst>
          </p:nvPr>
        </p:nvGraphicFramePr>
        <p:xfrm>
          <a:off x="6392774" y="3163820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BB322-56AD-4376-9F87-8A64B3718785}"/>
              </a:ext>
            </a:extLst>
          </p:cNvPr>
          <p:cNvCxnSpPr>
            <a:cxnSpLocks/>
          </p:cNvCxnSpPr>
          <p:nvPr/>
        </p:nvCxnSpPr>
        <p:spPr>
          <a:xfrm>
            <a:off x="7207046" y="2366976"/>
            <a:ext cx="4597483" cy="4409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3C37FD-5F3F-36BB-D0C4-E64FC5D68717}"/>
              </a:ext>
            </a:extLst>
          </p:cNvPr>
          <p:cNvCxnSpPr>
            <a:cxnSpLocks/>
          </p:cNvCxnSpPr>
          <p:nvPr/>
        </p:nvCxnSpPr>
        <p:spPr>
          <a:xfrm>
            <a:off x="8432065" y="2461939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1EF121-8187-9312-99B9-606988AEDF3F}"/>
              </a:ext>
            </a:extLst>
          </p:cNvPr>
          <p:cNvCxnSpPr>
            <a:cxnSpLocks/>
          </p:cNvCxnSpPr>
          <p:nvPr/>
        </p:nvCxnSpPr>
        <p:spPr>
          <a:xfrm>
            <a:off x="7303161" y="3540263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91AD13F-BFF2-6E77-B24D-8E7D5B5FED9A}"/>
              </a:ext>
            </a:extLst>
          </p:cNvPr>
          <p:cNvSpPr/>
          <p:nvPr/>
        </p:nvSpPr>
        <p:spPr>
          <a:xfrm rot="2613298">
            <a:off x="8454646" y="2598172"/>
            <a:ext cx="4410042" cy="1661652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666E3-5E42-16AD-0BE0-5D0BC28EA2BF}"/>
              </a:ext>
            </a:extLst>
          </p:cNvPr>
          <p:cNvSpPr/>
          <p:nvPr/>
        </p:nvSpPr>
        <p:spPr>
          <a:xfrm rot="2613298">
            <a:off x="6169973" y="4987095"/>
            <a:ext cx="4575797" cy="1661652"/>
          </a:xfrm>
          <a:prstGeom prst="rect">
            <a:avLst/>
          </a:prstGeom>
          <a:solidFill>
            <a:srgbClr val="00B0F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966A-59E3-6AA7-CBEA-1165B4EC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Margin Problem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79811FD-035B-7720-88A7-EC03A1915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139319"/>
              </p:ext>
            </p:extLst>
          </p:nvPr>
        </p:nvGraphicFramePr>
        <p:xfrm>
          <a:off x="6402606" y="3245076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F2EEA3-5603-49F2-EB7A-1FDFE8FB3138}"/>
              </a:ext>
            </a:extLst>
          </p:cNvPr>
          <p:cNvCxnSpPr>
            <a:cxnSpLocks/>
          </p:cNvCxnSpPr>
          <p:nvPr/>
        </p:nvCxnSpPr>
        <p:spPr>
          <a:xfrm>
            <a:off x="7216878" y="2448232"/>
            <a:ext cx="4597483" cy="4409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D58220-DE21-6583-693C-021FBD2498F7}"/>
              </a:ext>
            </a:extLst>
          </p:cNvPr>
          <p:cNvCxnSpPr>
            <a:cxnSpLocks/>
          </p:cNvCxnSpPr>
          <p:nvPr/>
        </p:nvCxnSpPr>
        <p:spPr>
          <a:xfrm>
            <a:off x="8441897" y="2543195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37564C6-78AF-5F88-87CC-F1AC95324D8C}"/>
              </a:ext>
            </a:extLst>
          </p:cNvPr>
          <p:cNvCxnSpPr>
            <a:cxnSpLocks/>
          </p:cNvCxnSpPr>
          <p:nvPr/>
        </p:nvCxnSpPr>
        <p:spPr>
          <a:xfrm>
            <a:off x="7312993" y="3621519"/>
            <a:ext cx="3372464" cy="323648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69">
                <a:extLst>
                  <a:ext uri="{FF2B5EF4-FFF2-40B4-BE49-F238E27FC236}">
                    <a16:creationId xmlns:a16="http://schemas.microsoft.com/office/drawing/2014/main" id="{88AAA862-0378-8AD4-87D8-123FB2B48ABD}"/>
                  </a:ext>
                </a:extLst>
              </p:cNvPr>
              <p:cNvSpPr txBox="1"/>
              <p:nvPr/>
            </p:nvSpPr>
            <p:spPr>
              <a:xfrm>
                <a:off x="8648554" y="2237894"/>
                <a:ext cx="2705246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5" name="文字方塊 69">
                <a:extLst>
                  <a:ext uri="{FF2B5EF4-FFF2-40B4-BE49-F238E27FC236}">
                    <a16:creationId xmlns:a16="http://schemas.microsoft.com/office/drawing/2014/main" id="{88AAA862-0378-8AD4-87D8-123FB2B48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554" y="2237894"/>
                <a:ext cx="2705246" cy="4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32B268BE-D0CA-E9BD-87AB-9C87405FF0B8}"/>
                  </a:ext>
                </a:extLst>
              </p:cNvPr>
              <p:cNvSpPr txBox="1"/>
              <p:nvPr/>
            </p:nvSpPr>
            <p:spPr>
              <a:xfrm>
                <a:off x="7420924" y="6371328"/>
                <a:ext cx="2933041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32B268BE-D0CA-E9BD-87AB-9C87405FF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24" y="6371328"/>
                <a:ext cx="2933041" cy="48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10692D3E-F821-E5A6-C786-3F39C230E465}"/>
                  </a:ext>
                </a:extLst>
              </p:cNvPr>
              <p:cNvSpPr txBox="1"/>
              <p:nvPr/>
            </p:nvSpPr>
            <p:spPr>
              <a:xfrm>
                <a:off x="6355943" y="2006216"/>
                <a:ext cx="19140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10692D3E-F821-E5A6-C786-3F39C230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43" y="2006216"/>
                <a:ext cx="19140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BFCF5E-DA9F-3DBF-B3A9-40C37B3DC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5636491" cy="510330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normal vector of the decision hyperplane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BFCF5E-DA9F-3DBF-B3A9-40C37B3DC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5636491" cy="5103304"/>
              </a:xfrm>
              <a:blipFill>
                <a:blip r:embed="rId6"/>
                <a:stretch>
                  <a:fillRect b="-13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DD3EF1-FB01-4E29-1781-A5820D82CCBF}"/>
              </a:ext>
            </a:extLst>
          </p:cNvPr>
          <p:cNvCxnSpPr>
            <a:cxnSpLocks/>
          </p:cNvCxnSpPr>
          <p:nvPr/>
        </p:nvCxnSpPr>
        <p:spPr>
          <a:xfrm flipH="1">
            <a:off x="7162716" y="5042078"/>
            <a:ext cx="1593357" cy="665995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70D04BC-9F74-A129-98FB-8C7C7BBA1CF7}"/>
              </a:ext>
            </a:extLst>
          </p:cNvPr>
          <p:cNvCxnSpPr>
            <a:cxnSpLocks/>
          </p:cNvCxnSpPr>
          <p:nvPr/>
        </p:nvCxnSpPr>
        <p:spPr>
          <a:xfrm flipH="1">
            <a:off x="7162716" y="4103395"/>
            <a:ext cx="2965413" cy="1586788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B311CC-9D71-FB3E-0DBD-65BA659BD23E}"/>
              </a:ext>
            </a:extLst>
          </p:cNvPr>
          <p:cNvCxnSpPr>
            <a:cxnSpLocks/>
          </p:cNvCxnSpPr>
          <p:nvPr/>
        </p:nvCxnSpPr>
        <p:spPr>
          <a:xfrm flipH="1">
            <a:off x="8756073" y="4103395"/>
            <a:ext cx="1372056" cy="938683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E322889-023F-98FF-94CA-5499FBFFEB5F}"/>
              </a:ext>
            </a:extLst>
          </p:cNvPr>
          <p:cNvSpPr/>
          <p:nvPr/>
        </p:nvSpPr>
        <p:spPr>
          <a:xfrm>
            <a:off x="9240276" y="438098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13B3E6-45CC-B406-E087-11550623CE4E}"/>
              </a:ext>
            </a:extLst>
          </p:cNvPr>
          <p:cNvSpPr/>
          <p:nvPr/>
        </p:nvSpPr>
        <p:spPr>
          <a:xfrm>
            <a:off x="9945249" y="506953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9C792A-E703-BCA6-1CC0-E04EBD81A4E3}"/>
              </a:ext>
            </a:extLst>
          </p:cNvPr>
          <p:cNvCxnSpPr>
            <a:cxnSpLocks/>
            <a:stCxn id="63" idx="5"/>
            <a:endCxn id="64" idx="1"/>
          </p:cNvCxnSpPr>
          <p:nvPr/>
        </p:nvCxnSpPr>
        <p:spPr>
          <a:xfrm>
            <a:off x="9396374" y="4537081"/>
            <a:ext cx="575657" cy="55923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9">
                <a:extLst>
                  <a:ext uri="{FF2B5EF4-FFF2-40B4-BE49-F238E27FC236}">
                    <a16:creationId xmlns:a16="http://schemas.microsoft.com/office/drawing/2014/main" id="{FF38E293-0863-B398-27FE-424B6D9B2E9D}"/>
                  </a:ext>
                </a:extLst>
              </p:cNvPr>
              <p:cNvSpPr txBox="1"/>
              <p:nvPr/>
            </p:nvSpPr>
            <p:spPr>
              <a:xfrm>
                <a:off x="9143503" y="3954311"/>
                <a:ext cx="597195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8" name="文字方塊 69">
                <a:extLst>
                  <a:ext uri="{FF2B5EF4-FFF2-40B4-BE49-F238E27FC236}">
                    <a16:creationId xmlns:a16="http://schemas.microsoft.com/office/drawing/2014/main" id="{FF38E293-0863-B398-27FE-424B6D9B2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03" y="3954311"/>
                <a:ext cx="597195" cy="493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9">
                <a:extLst>
                  <a:ext uri="{FF2B5EF4-FFF2-40B4-BE49-F238E27FC236}">
                    <a16:creationId xmlns:a16="http://schemas.microsoft.com/office/drawing/2014/main" id="{B393D590-E32B-0EEB-7BF8-2D682A953EA4}"/>
                  </a:ext>
                </a:extLst>
              </p:cNvPr>
              <p:cNvSpPr txBox="1"/>
              <p:nvPr/>
            </p:nvSpPr>
            <p:spPr>
              <a:xfrm>
                <a:off x="10163398" y="4896789"/>
                <a:ext cx="597195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9" name="文字方塊 69">
                <a:extLst>
                  <a:ext uri="{FF2B5EF4-FFF2-40B4-BE49-F238E27FC236}">
                    <a16:creationId xmlns:a16="http://schemas.microsoft.com/office/drawing/2014/main" id="{B393D590-E32B-0EEB-7BF8-2D682A95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398" y="4896789"/>
                <a:ext cx="597195" cy="493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83B7C18-6E49-AC1D-83C0-864E622214BC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7176022" y="4537081"/>
            <a:ext cx="2091036" cy="1170992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C91342-2270-E5F0-0A87-06D24CC7C35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176022" y="5160976"/>
            <a:ext cx="2769227" cy="547097"/>
          </a:xfrm>
          <a:prstGeom prst="line">
            <a:avLst/>
          </a:prstGeom>
          <a:ln w="25400">
            <a:solidFill>
              <a:schemeClr val="tx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4125D8-D269-E95E-BE84-987E63ECFD70}"/>
              </a:ext>
            </a:extLst>
          </p:cNvPr>
          <p:cNvCxnSpPr>
            <a:cxnSpLocks/>
          </p:cNvCxnSpPr>
          <p:nvPr/>
        </p:nvCxnSpPr>
        <p:spPr>
          <a:xfrm flipH="1">
            <a:off x="9423156" y="3999836"/>
            <a:ext cx="1997409" cy="1690347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69">
                <a:extLst>
                  <a:ext uri="{FF2B5EF4-FFF2-40B4-BE49-F238E27FC236}">
                    <a16:creationId xmlns:a16="http://schemas.microsoft.com/office/drawing/2014/main" id="{213691C5-2139-4660-352D-D5E618971AEA}"/>
                  </a:ext>
                </a:extLst>
              </p:cNvPr>
              <p:cNvSpPr txBox="1"/>
              <p:nvPr/>
            </p:nvSpPr>
            <p:spPr>
              <a:xfrm>
                <a:off x="11353148" y="3919318"/>
                <a:ext cx="5971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1" name="文字方塊 69">
                <a:extLst>
                  <a:ext uri="{FF2B5EF4-FFF2-40B4-BE49-F238E27FC236}">
                    <a16:creationId xmlns:a16="http://schemas.microsoft.com/office/drawing/2014/main" id="{213691C5-2139-4660-352D-D5E618971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48" y="3919318"/>
                <a:ext cx="597195" cy="461665"/>
              </a:xfrm>
              <a:prstGeom prst="rect">
                <a:avLst/>
              </a:prstGeom>
              <a:blipFill>
                <a:blip r:embed="rId9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0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4" grpId="0" animBg="1"/>
      <p:bldP spid="64" grpId="1" animBg="1"/>
      <p:bldP spid="68" grpId="0"/>
      <p:bldP spid="68" grpId="1"/>
      <p:bldP spid="69" grpId="0"/>
      <p:bldP spid="69" grpId="1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9814-C1D6-9FB8-EB0F-965D2F95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Margin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6E9C98A-42D0-6725-DA06-925AD0C42739}"/>
                  </a:ext>
                </a:extLst>
              </p:cNvPr>
              <p:cNvSpPr txBox="1"/>
              <p:nvPr/>
            </p:nvSpPr>
            <p:spPr>
              <a:xfrm>
                <a:off x="4533239" y="1690688"/>
                <a:ext cx="1562761" cy="86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36E9C98A-42D0-6725-DA06-925AD0C42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39" y="1690688"/>
                <a:ext cx="1562761" cy="867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93FD5B24-BC63-29B6-9457-2EE7AAC6C32E}"/>
                  </a:ext>
                </a:extLst>
              </p:cNvPr>
              <p:cNvSpPr txBox="1"/>
              <p:nvPr/>
            </p:nvSpPr>
            <p:spPr>
              <a:xfrm>
                <a:off x="4011168" y="2558298"/>
                <a:ext cx="5343144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93FD5B24-BC63-29B6-9457-2EE7AAC6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8" y="2558298"/>
                <a:ext cx="5343144" cy="5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6FB2A-1898-C316-5D20-D9C9929820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74593"/>
                <a:ext cx="10515600" cy="1543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Maximize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equivalent to minimize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Minimize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is equivalent to minimize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6FB2A-1898-C316-5D20-D9C992982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74593"/>
                <a:ext cx="10515600" cy="1543127"/>
              </a:xfrm>
              <a:blipFill>
                <a:blip r:embed="rId4"/>
                <a:stretch>
                  <a:fillRect l="-1043" t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FD64249-8DFE-0674-A5CA-88FC4ED440A2}"/>
                  </a:ext>
                </a:extLst>
              </p:cNvPr>
              <p:cNvSpPr txBox="1"/>
              <p:nvPr/>
            </p:nvSpPr>
            <p:spPr>
              <a:xfrm>
                <a:off x="4533239" y="4617720"/>
                <a:ext cx="1562761" cy="84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DFD64249-8DFE-0674-A5CA-88FC4ED44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39" y="4617720"/>
                <a:ext cx="1562761" cy="841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8B021C-592F-82D9-99DB-6D789E17E46D}"/>
                  </a:ext>
                </a:extLst>
              </p:cNvPr>
              <p:cNvSpPr txBox="1"/>
              <p:nvPr/>
            </p:nvSpPr>
            <p:spPr>
              <a:xfrm>
                <a:off x="4011168" y="5444069"/>
                <a:ext cx="4041451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1−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8B021C-592F-82D9-99DB-6D789E17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8" y="5444069"/>
                <a:ext cx="4041451" cy="51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695EAB93-9E22-28D3-BF5A-EDC88F894B7F}"/>
              </a:ext>
            </a:extLst>
          </p:cNvPr>
          <p:cNvSpPr txBox="1"/>
          <p:nvPr/>
        </p:nvSpPr>
        <p:spPr>
          <a:xfrm>
            <a:off x="1357884" y="2124493"/>
            <a:ext cx="156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Subject to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375146-0037-742A-728A-0BE399E0C5E9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2920645" y="2355326"/>
            <a:ext cx="1090523" cy="503136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796636-E710-6F56-F9A4-4A216F739A41}"/>
              </a:ext>
            </a:extLst>
          </p:cNvPr>
          <p:cNvSpPr/>
          <p:nvPr/>
        </p:nvSpPr>
        <p:spPr>
          <a:xfrm>
            <a:off x="4011168" y="2687139"/>
            <a:ext cx="653334" cy="342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FA13-135A-0792-9DEE-09693C6B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*Lagrange Multiplier </a:t>
            </a:r>
            <a:r>
              <a:rPr lang="en-US" altLang="zh-CN" dirty="0"/>
              <a:t>with Equality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897C0402-0AB4-5537-75D3-9A32D52DA653}"/>
                  </a:ext>
                </a:extLst>
              </p:cNvPr>
              <p:cNvSpPr txBox="1"/>
              <p:nvPr/>
            </p:nvSpPr>
            <p:spPr>
              <a:xfrm>
                <a:off x="5314619" y="1690688"/>
                <a:ext cx="1562761" cy="572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897C0402-0AB4-5537-75D3-9A32D52D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619" y="1690688"/>
                <a:ext cx="1562761" cy="572849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65B39CAB-2FD3-7403-3A06-2D28C287257C}"/>
                  </a:ext>
                </a:extLst>
              </p:cNvPr>
              <p:cNvSpPr txBox="1"/>
              <p:nvPr/>
            </p:nvSpPr>
            <p:spPr>
              <a:xfrm>
                <a:off x="4758419" y="2270270"/>
                <a:ext cx="39234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65B39CAB-2FD3-7403-3A06-2D28C287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19" y="2270270"/>
                <a:ext cx="3923465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49B1CB-CD64-E946-B220-EE80ADEE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59548"/>
                <a:ext cx="10515600" cy="1960549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The equivalent function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lim>
                    </m:limLow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r>
                  <a:rPr lang="en-US" altLang="zh-TW" sz="2400" b="0" dirty="0"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does not effect the minimum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solve the equation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49B1CB-CD64-E946-B220-EE80ADEE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59548"/>
                <a:ext cx="10515600" cy="1960549"/>
              </a:xfrm>
              <a:blipFill>
                <a:blip r:embed="rId5"/>
                <a:stretch>
                  <a:fillRect l="-1043" t="-9657" b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B97E27F-F451-5E4D-640D-464835F0DF65}"/>
                  </a:ext>
                </a:extLst>
              </p:cNvPr>
              <p:cNvSpPr txBox="1"/>
              <p:nvPr/>
            </p:nvSpPr>
            <p:spPr>
              <a:xfrm>
                <a:off x="2557296" y="4720097"/>
                <a:ext cx="7077406" cy="207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𝒥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𝒥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B97E27F-F451-5E4D-640D-464835F0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96" y="4720097"/>
                <a:ext cx="7077406" cy="2070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29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FA13-135A-0792-9DEE-09693C6B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*Lagrange Multiplier </a:t>
            </a:r>
            <a:r>
              <a:rPr lang="en-US" altLang="zh-CN" dirty="0"/>
              <a:t>with Equality Constraint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49B1CB-CD64-E946-B220-EE80ADEE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2530" y="3760870"/>
                <a:ext cx="7126012" cy="2284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449B1CB-CD64-E946-B220-EE80ADEE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2530" y="3760870"/>
                <a:ext cx="7126012" cy="2284399"/>
              </a:xfrm>
              <a:blipFill>
                <a:blip r:embed="rId3"/>
                <a:stretch>
                  <a:fillRect l="-1540" t="-6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B97E27F-F451-5E4D-640D-464835F0DF65}"/>
                  </a:ext>
                </a:extLst>
              </p:cNvPr>
              <p:cNvSpPr txBox="1"/>
              <p:nvPr/>
            </p:nvSpPr>
            <p:spPr>
              <a:xfrm>
                <a:off x="4026611" y="1690688"/>
                <a:ext cx="4138778" cy="175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B97E27F-F451-5E4D-640D-464835F0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11" y="1690688"/>
                <a:ext cx="4138778" cy="1757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ED2CFA-6435-AA72-8841-20E25DDC9F8D}"/>
              </a:ext>
            </a:extLst>
          </p:cNvPr>
          <p:cNvCxnSpPr>
            <a:cxnSpLocks/>
          </p:cNvCxnSpPr>
          <p:nvPr/>
        </p:nvCxnSpPr>
        <p:spPr>
          <a:xfrm>
            <a:off x="8015453" y="4010025"/>
            <a:ext cx="12123" cy="2298878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177CB3-6928-8D48-EBDE-E7899B47C519}"/>
              </a:ext>
            </a:extLst>
          </p:cNvPr>
          <p:cNvCxnSpPr>
            <a:cxnSpLocks/>
          </p:cNvCxnSpPr>
          <p:nvPr/>
        </p:nvCxnSpPr>
        <p:spPr>
          <a:xfrm flipH="1">
            <a:off x="8027576" y="6286500"/>
            <a:ext cx="4164424" cy="22403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113CA59-5525-4DA3-CEFB-0E8BB6A6B4B7}"/>
              </a:ext>
            </a:extLst>
          </p:cNvPr>
          <p:cNvSpPr/>
          <p:nvPr/>
        </p:nvSpPr>
        <p:spPr>
          <a:xfrm>
            <a:off x="8852488" y="4675270"/>
            <a:ext cx="914400" cy="9144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1A56A0-2539-FF25-1006-A6E008E43C1A}"/>
              </a:ext>
            </a:extLst>
          </p:cNvPr>
          <p:cNvSpPr/>
          <p:nvPr/>
        </p:nvSpPr>
        <p:spPr>
          <a:xfrm>
            <a:off x="8395288" y="4218070"/>
            <a:ext cx="1828800" cy="18288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168DD9-4EF5-2660-ADFA-A36A2C81F58B}"/>
              </a:ext>
            </a:extLst>
          </p:cNvPr>
          <p:cNvSpPr/>
          <p:nvPr/>
        </p:nvSpPr>
        <p:spPr>
          <a:xfrm>
            <a:off x="7938088" y="3760870"/>
            <a:ext cx="2743200" cy="27432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A97333-F3CC-B252-0F80-ECBCBBB88719}"/>
              </a:ext>
            </a:extLst>
          </p:cNvPr>
          <p:cNvSpPr/>
          <p:nvPr/>
        </p:nvSpPr>
        <p:spPr>
          <a:xfrm>
            <a:off x="8324850" y="3370345"/>
            <a:ext cx="3314700" cy="2609850"/>
          </a:xfrm>
          <a:custGeom>
            <a:avLst/>
            <a:gdLst>
              <a:gd name="connsiteX0" fmla="*/ 0 w 3314700"/>
              <a:gd name="connsiteY0" fmla="*/ 0 h 2609850"/>
              <a:gd name="connsiteX1" fmla="*/ 352425 w 3314700"/>
              <a:gd name="connsiteY1" fmla="*/ 1362075 h 2609850"/>
              <a:gd name="connsiteX2" fmla="*/ 1990725 w 3314700"/>
              <a:gd name="connsiteY2" fmla="*/ 1066800 h 2609850"/>
              <a:gd name="connsiteX3" fmla="*/ 3314700 w 3314700"/>
              <a:gd name="connsiteY3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4700" h="2609850">
                <a:moveTo>
                  <a:pt x="0" y="0"/>
                </a:moveTo>
                <a:cubicBezTo>
                  <a:pt x="10319" y="592137"/>
                  <a:pt x="20638" y="1184275"/>
                  <a:pt x="352425" y="1362075"/>
                </a:cubicBezTo>
                <a:cubicBezTo>
                  <a:pt x="684212" y="1539875"/>
                  <a:pt x="1497013" y="858838"/>
                  <a:pt x="1990725" y="1066800"/>
                </a:cubicBezTo>
                <a:cubicBezTo>
                  <a:pt x="2484437" y="1274762"/>
                  <a:pt x="2987675" y="2312988"/>
                  <a:pt x="3314700" y="260985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9B570-8E43-C57E-5ECC-22495EB325CC}"/>
              </a:ext>
            </a:extLst>
          </p:cNvPr>
          <p:cNvCxnSpPr>
            <a:cxnSpLocks/>
          </p:cNvCxnSpPr>
          <p:nvPr/>
        </p:nvCxnSpPr>
        <p:spPr>
          <a:xfrm flipH="1">
            <a:off x="9309688" y="3429000"/>
            <a:ext cx="800100" cy="328612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3389D6-2C81-7319-F09B-7E57D8D9BAE6}"/>
              </a:ext>
            </a:extLst>
          </p:cNvPr>
          <p:cNvCxnSpPr>
            <a:cxnSpLocks/>
          </p:cNvCxnSpPr>
          <p:nvPr/>
        </p:nvCxnSpPr>
        <p:spPr>
          <a:xfrm>
            <a:off x="9012414" y="4256334"/>
            <a:ext cx="113418" cy="441168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329AD-CAAB-A066-A745-7C3D5A16E689}"/>
              </a:ext>
            </a:extLst>
          </p:cNvPr>
          <p:cNvCxnSpPr>
            <a:cxnSpLocks/>
          </p:cNvCxnSpPr>
          <p:nvPr/>
        </p:nvCxnSpPr>
        <p:spPr>
          <a:xfrm flipH="1" flipV="1">
            <a:off x="9132329" y="4697502"/>
            <a:ext cx="126118" cy="479432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69">
                <a:extLst>
                  <a:ext uri="{FF2B5EF4-FFF2-40B4-BE49-F238E27FC236}">
                    <a16:creationId xmlns:a16="http://schemas.microsoft.com/office/drawing/2014/main" id="{5BBF80D7-97C7-C2AB-7150-059E9BDBED25}"/>
                  </a:ext>
                </a:extLst>
              </p:cNvPr>
              <p:cNvSpPr txBox="1"/>
              <p:nvPr/>
            </p:nvSpPr>
            <p:spPr>
              <a:xfrm>
                <a:off x="8665356" y="3809742"/>
                <a:ext cx="933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6" name="文字方塊 69">
                <a:extLst>
                  <a:ext uri="{FF2B5EF4-FFF2-40B4-BE49-F238E27FC236}">
                    <a16:creationId xmlns:a16="http://schemas.microsoft.com/office/drawing/2014/main" id="{5BBF80D7-97C7-C2AB-7150-059E9BDB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356" y="3809742"/>
                <a:ext cx="933946" cy="461665"/>
              </a:xfrm>
              <a:prstGeom prst="rect">
                <a:avLst/>
              </a:prstGeom>
              <a:blipFill>
                <a:blip r:embed="rId5"/>
                <a:stretch>
                  <a:fillRect l="-71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9">
                <a:extLst>
                  <a:ext uri="{FF2B5EF4-FFF2-40B4-BE49-F238E27FC236}">
                    <a16:creationId xmlns:a16="http://schemas.microsoft.com/office/drawing/2014/main" id="{FD95B5D2-8409-51C7-6AC1-27754DB502F8}"/>
                  </a:ext>
                </a:extLst>
              </p:cNvPr>
              <p:cNvSpPr txBox="1"/>
              <p:nvPr/>
            </p:nvSpPr>
            <p:spPr>
              <a:xfrm>
                <a:off x="8649334" y="5068523"/>
                <a:ext cx="933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7" name="文字方塊 69">
                <a:extLst>
                  <a:ext uri="{FF2B5EF4-FFF2-40B4-BE49-F238E27FC236}">
                    <a16:creationId xmlns:a16="http://schemas.microsoft.com/office/drawing/2014/main" id="{FD95B5D2-8409-51C7-6AC1-27754DB50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334" y="5068523"/>
                <a:ext cx="933946" cy="461665"/>
              </a:xfrm>
              <a:prstGeom prst="rect">
                <a:avLst/>
              </a:prstGeom>
              <a:blipFill>
                <a:blip r:embed="rId6"/>
                <a:stretch>
                  <a:fillRect l="-7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6FC3C4-AD84-472B-7793-823B4B04A09A}"/>
              </a:ext>
            </a:extLst>
          </p:cNvPr>
          <p:cNvCxnSpPr>
            <a:cxnSpLocks/>
          </p:cNvCxnSpPr>
          <p:nvPr/>
        </p:nvCxnSpPr>
        <p:spPr>
          <a:xfrm flipH="1" flipV="1">
            <a:off x="9863461" y="4434058"/>
            <a:ext cx="87283" cy="634465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9F09C4-8277-5A48-5305-B1D879226C13}"/>
              </a:ext>
            </a:extLst>
          </p:cNvPr>
          <p:cNvCxnSpPr>
            <a:cxnSpLocks/>
          </p:cNvCxnSpPr>
          <p:nvPr/>
        </p:nvCxnSpPr>
        <p:spPr>
          <a:xfrm>
            <a:off x="9309688" y="4352925"/>
            <a:ext cx="555243" cy="94034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3DE02B-9AD3-B7D2-032D-A99E89219D69}"/>
              </a:ext>
            </a:extLst>
          </p:cNvPr>
          <p:cNvCxnSpPr>
            <a:cxnSpLocks/>
          </p:cNvCxnSpPr>
          <p:nvPr/>
        </p:nvCxnSpPr>
        <p:spPr>
          <a:xfrm flipH="1">
            <a:off x="9861777" y="4007015"/>
            <a:ext cx="431867" cy="427043"/>
          </a:xfrm>
          <a:prstGeom prst="line">
            <a:avLst/>
          </a:prstGeom>
          <a:ln w="25400">
            <a:solidFill>
              <a:srgbClr val="FF0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2D55A637-0907-5EEF-88BF-2641CEEAF54C}"/>
                  </a:ext>
                </a:extLst>
              </p:cNvPr>
              <p:cNvSpPr txBox="1"/>
              <p:nvPr/>
            </p:nvSpPr>
            <p:spPr>
              <a:xfrm>
                <a:off x="9843915" y="5032847"/>
                <a:ext cx="933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2D55A637-0907-5EEF-88BF-2641CEEA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915" y="5032847"/>
                <a:ext cx="933946" cy="461665"/>
              </a:xfrm>
              <a:prstGeom prst="rect">
                <a:avLst/>
              </a:prstGeom>
              <a:blipFill>
                <a:blip r:embed="rId7"/>
                <a:stretch>
                  <a:fillRect l="-14379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FA6D9951-32A2-D2CA-6CED-DBB1BCB56183}"/>
                  </a:ext>
                </a:extLst>
              </p:cNvPr>
              <p:cNvSpPr txBox="1"/>
              <p:nvPr/>
            </p:nvSpPr>
            <p:spPr>
              <a:xfrm>
                <a:off x="8722506" y="3848006"/>
                <a:ext cx="933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FA6D9951-32A2-D2CA-6CED-DBB1BCB56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506" y="3848006"/>
                <a:ext cx="933946" cy="461665"/>
              </a:xfrm>
              <a:prstGeom prst="rect">
                <a:avLst/>
              </a:prstGeom>
              <a:blipFill>
                <a:blip r:embed="rId8"/>
                <a:stretch>
                  <a:fillRect l="-1437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6D361DDB-72CE-CBEC-1A4E-95F24CB96D37}"/>
                  </a:ext>
                </a:extLst>
              </p:cNvPr>
              <p:cNvSpPr txBox="1"/>
              <p:nvPr/>
            </p:nvSpPr>
            <p:spPr>
              <a:xfrm>
                <a:off x="10262602" y="3663777"/>
                <a:ext cx="9339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6D361DDB-72CE-CBEC-1A4E-95F24CB96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602" y="3663777"/>
                <a:ext cx="933946" cy="461665"/>
              </a:xfrm>
              <a:prstGeom prst="rect">
                <a:avLst/>
              </a:prstGeom>
              <a:blipFill>
                <a:blip r:embed="rId9"/>
                <a:stretch>
                  <a:fillRect l="-71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9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7709-5F38-AFFF-262C-AB6EB901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D4A3153-99F3-B69D-F1FE-6A93E7484804}"/>
                  </a:ext>
                </a:extLst>
              </p:cNvPr>
              <p:cNvSpPr txBox="1"/>
              <p:nvPr/>
            </p:nvSpPr>
            <p:spPr>
              <a:xfrm>
                <a:off x="4914979" y="1690688"/>
                <a:ext cx="1562761" cy="84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4D4A3153-99F3-B69D-F1FE-6A93E748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79" y="1690688"/>
                <a:ext cx="1562761" cy="841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B5B06D3-7137-0770-1B3E-FEE9845B468A}"/>
                  </a:ext>
                </a:extLst>
              </p:cNvPr>
              <p:cNvSpPr txBox="1"/>
              <p:nvPr/>
            </p:nvSpPr>
            <p:spPr>
              <a:xfrm>
                <a:off x="4392908" y="2517037"/>
                <a:ext cx="4041451" cy="51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1−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2B5B06D3-7137-0770-1B3E-FEE9845B4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08" y="2517037"/>
                <a:ext cx="4041451" cy="516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05DB8F-2261-F6F3-EEA4-80E58DFD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33"/>
            <a:ext cx="10515600" cy="1410848"/>
          </a:xfrm>
        </p:spPr>
        <p:txBody>
          <a:bodyPr>
            <a:normAutofit/>
          </a:bodyPr>
          <a:lstStyle/>
          <a:p>
            <a:r>
              <a:rPr lang="en-US" altLang="zh-TW" dirty="0"/>
              <a:t>However, the </a:t>
            </a:r>
            <a:r>
              <a:rPr lang="en-US" dirty="0"/>
              <a:t>max margin problem is a problem with respect to </a:t>
            </a:r>
            <a:r>
              <a:rPr lang="en-US" dirty="0">
                <a:solidFill>
                  <a:srgbClr val="FF0000"/>
                </a:solidFill>
              </a:rPr>
              <a:t>Lagrange multiplier with inequality constraint</a:t>
            </a:r>
          </a:p>
          <a:p>
            <a:r>
              <a:rPr lang="en-US" dirty="0"/>
              <a:t>This is the </a:t>
            </a:r>
            <a:r>
              <a:rPr lang="en-US" dirty="0">
                <a:solidFill>
                  <a:srgbClr val="0070C0"/>
                </a:solidFill>
              </a:rPr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B9CFC10E-5448-C96B-767B-1DBAE1FCE04E}"/>
                  </a:ext>
                </a:extLst>
              </p:cNvPr>
              <p:cNvSpPr txBox="1"/>
              <p:nvPr/>
            </p:nvSpPr>
            <p:spPr>
              <a:xfrm>
                <a:off x="1209248" y="4441455"/>
                <a:ext cx="9773504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TW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B9CFC10E-5448-C96B-767B-1DBAE1FCE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48" y="4441455"/>
                <a:ext cx="9773504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82FE9B8-CBFA-E14B-4E88-C9E884364A26}"/>
                  </a:ext>
                </a:extLst>
              </p:cNvPr>
              <p:cNvSpPr txBox="1"/>
              <p:nvPr/>
            </p:nvSpPr>
            <p:spPr>
              <a:xfrm>
                <a:off x="838200" y="5707635"/>
                <a:ext cx="3429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482FE9B8-CBFA-E14B-4E88-C9E884364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07635"/>
                <a:ext cx="3429331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43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2131</Words>
  <Application>Microsoft Office PowerPoint</Application>
  <PresentationFormat>Widescreen</PresentationFormat>
  <Paragraphs>376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 (Body)</vt:lpstr>
      <vt:lpstr>Arial</vt:lpstr>
      <vt:lpstr>Calibri</vt:lpstr>
      <vt:lpstr>Calibri Light</vt:lpstr>
      <vt:lpstr>Cambria Math</vt:lpstr>
      <vt:lpstr>Office Theme</vt:lpstr>
      <vt:lpstr>Machine Learning 11. Support Vector Machine</vt:lpstr>
      <vt:lpstr>Binary Classification</vt:lpstr>
      <vt:lpstr>Max Margin Problem</vt:lpstr>
      <vt:lpstr>Max Margin Problem</vt:lpstr>
      <vt:lpstr>Max Margin Problem</vt:lpstr>
      <vt:lpstr>Max Margin Problem</vt:lpstr>
      <vt:lpstr>*Lagrange Multiplier with Equality Constraint</vt:lpstr>
      <vt:lpstr>*Lagrange Multiplier with Equality Constraint</vt:lpstr>
      <vt:lpstr>Primal Problem</vt:lpstr>
      <vt:lpstr>Primal Problem</vt:lpstr>
      <vt:lpstr>Dual Problem</vt:lpstr>
      <vt:lpstr>Dual Problem</vt:lpstr>
      <vt:lpstr>Lagrange Multiplier with Inequality Constraint</vt:lpstr>
      <vt:lpstr>Lagrange Multiplier with Inequality Constraint</vt:lpstr>
      <vt:lpstr>Dual Problem</vt:lpstr>
      <vt:lpstr>Dual Problem</vt:lpstr>
      <vt:lpstr>Dual Problem</vt:lpstr>
      <vt:lpstr>Dual Problem</vt:lpstr>
      <vt:lpstr>Dual Problem</vt:lpstr>
      <vt:lpstr>Summary</vt:lpstr>
      <vt:lpstr>Example</vt:lpstr>
      <vt:lpstr>Example</vt:lpstr>
      <vt:lpstr>Example</vt:lpstr>
      <vt:lpstr>The Kernel Trick</vt:lpstr>
      <vt:lpstr>The Kernel Trick</vt:lpstr>
      <vt:lpstr>The Kernel Trick</vt:lpstr>
      <vt:lpstr>*Kernel Functions</vt:lpstr>
      <vt:lpstr>Soft Margin SVM</vt:lpstr>
      <vt:lpstr>Soft Margin SVM</vt:lpstr>
      <vt:lpstr>Soft Margin SVM</vt:lpstr>
      <vt:lpstr>Dual Problem</vt:lpstr>
      <vt:lpstr>Dual Problem</vt:lpstr>
      <vt:lpstr>Dual Problem</vt:lpstr>
      <vt:lpstr>Summary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11. Support Vector Machine</dc:title>
  <dc:creator>GONG Xueyuan</dc:creator>
  <cp:lastModifiedBy>Xueyuan GONG</cp:lastModifiedBy>
  <cp:revision>652</cp:revision>
  <dcterms:created xsi:type="dcterms:W3CDTF">2022-10-02T13:50:37Z</dcterms:created>
  <dcterms:modified xsi:type="dcterms:W3CDTF">2023-11-15T04:15:27Z</dcterms:modified>
</cp:coreProperties>
</file>